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Lst>
  <p:sldSz cx="18288000" cy="10287000"/>
  <p:notesSz cx="6858000" cy="9144000"/>
  <p:embeddedFontLst>
    <p:embeddedFont>
      <p:font typeface="Aptos Bold" charset="1" panose="020B0004020202020204"/>
      <p:regular r:id="rId25"/>
    </p:embeddedFont>
    <p:embeddedFont>
      <p:font typeface="Aptos" charset="1" panose="020B0004020202020204"/>
      <p:regular r:id="rId26"/>
    </p:embeddedFont>
    <p:embeddedFont>
      <p:font typeface="Canva Sans Bold" charset="1" panose="020B0803030501040103"/>
      <p:regular r:id="rId27"/>
    </p:embeddedFont>
    <p:embeddedFont>
      <p:font typeface="Arimo" charset="1" panose="020B0604020202020204"/>
      <p:regular r:id="rId28"/>
    </p:embeddedFont>
    <p:embeddedFont>
      <p:font typeface="Arimo Bold" charset="1" panose="020B0704020202020204"/>
      <p:regular r:id="rId29"/>
    </p:embeddedFont>
    <p:embeddedFont>
      <p:font typeface="Aptos Italics" charset="1" panose="020B0004020202090204"/>
      <p:regular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fonts/font25.fntdata" Type="http://schemas.openxmlformats.org/officeDocument/2006/relationships/font"/><Relationship Id="rId26" Target="fonts/font26.fntdata" Type="http://schemas.openxmlformats.org/officeDocument/2006/relationships/font"/><Relationship Id="rId27" Target="fonts/font27.fntdata" Type="http://schemas.openxmlformats.org/officeDocument/2006/relationships/font"/><Relationship Id="rId28" Target="fonts/font28.fntdata" Type="http://schemas.openxmlformats.org/officeDocument/2006/relationships/font"/><Relationship Id="rId29" Target="fonts/font29.fntdata" Type="http://schemas.openxmlformats.org/officeDocument/2006/relationships/font"/><Relationship Id="rId3" Target="viewProps.xml" Type="http://schemas.openxmlformats.org/officeDocument/2006/relationships/viewProps"/><Relationship Id="rId30" Target="fonts/font30.fntdata" Type="http://schemas.openxmlformats.org/officeDocument/2006/relationships/font"/><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png" Type="http://schemas.openxmlformats.org/officeDocument/2006/relationships/image"/><Relationship Id="rId6" Target="../media/image5.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6666" r="0" b="-16666"/>
            </a:stretch>
          </a:blipFill>
        </p:spPr>
      </p:sp>
      <p:grpSp>
        <p:nvGrpSpPr>
          <p:cNvPr name="Group 3" id="3"/>
          <p:cNvGrpSpPr/>
          <p:nvPr/>
        </p:nvGrpSpPr>
        <p:grpSpPr>
          <a:xfrm rot="0">
            <a:off x="-14288" y="4871723"/>
            <a:ext cx="18316575" cy="3705750"/>
            <a:chOff x="0" y="0"/>
            <a:chExt cx="24422100" cy="4941000"/>
          </a:xfrm>
        </p:grpSpPr>
        <p:sp>
          <p:nvSpPr>
            <p:cNvPr name="Freeform 4" id="4"/>
            <p:cNvSpPr/>
            <p:nvPr/>
          </p:nvSpPr>
          <p:spPr>
            <a:xfrm flipH="false" flipV="false" rot="0">
              <a:off x="19050" y="19555"/>
              <a:ext cx="24384000" cy="4901890"/>
            </a:xfrm>
            <a:custGeom>
              <a:avLst/>
              <a:gdLst/>
              <a:ahLst/>
              <a:cxnLst/>
              <a:rect r="r" b="b" t="t" l="l"/>
              <a:pathLst>
                <a:path h="4901890" w="24384000">
                  <a:moveTo>
                    <a:pt x="0" y="0"/>
                  </a:moveTo>
                  <a:lnTo>
                    <a:pt x="24384000" y="0"/>
                  </a:lnTo>
                  <a:lnTo>
                    <a:pt x="24384000" y="4901890"/>
                  </a:lnTo>
                  <a:lnTo>
                    <a:pt x="0" y="4901890"/>
                  </a:lnTo>
                  <a:close/>
                </a:path>
              </a:pathLst>
            </a:custGeom>
            <a:solidFill>
              <a:srgbClr val="210F37"/>
            </a:solidFill>
          </p:spPr>
        </p:sp>
        <p:sp>
          <p:nvSpPr>
            <p:cNvPr name="Freeform 5" id="5"/>
            <p:cNvSpPr/>
            <p:nvPr/>
          </p:nvSpPr>
          <p:spPr>
            <a:xfrm flipH="false" flipV="false" rot="0">
              <a:off x="0" y="0"/>
              <a:ext cx="24422100" cy="4941000"/>
            </a:xfrm>
            <a:custGeom>
              <a:avLst/>
              <a:gdLst/>
              <a:ahLst/>
              <a:cxnLst/>
              <a:rect r="r" b="b" t="t" l="l"/>
              <a:pathLst>
                <a:path h="4941000" w="24422100">
                  <a:moveTo>
                    <a:pt x="19050" y="0"/>
                  </a:moveTo>
                  <a:lnTo>
                    <a:pt x="24403050" y="0"/>
                  </a:lnTo>
                  <a:cubicBezTo>
                    <a:pt x="24413590" y="0"/>
                    <a:pt x="24422100" y="8735"/>
                    <a:pt x="24422100" y="19555"/>
                  </a:cubicBezTo>
                  <a:lnTo>
                    <a:pt x="24422100" y="4921445"/>
                  </a:lnTo>
                  <a:cubicBezTo>
                    <a:pt x="24422100" y="4932265"/>
                    <a:pt x="24413590" y="4941000"/>
                    <a:pt x="24403050" y="4941000"/>
                  </a:cubicBezTo>
                  <a:lnTo>
                    <a:pt x="19050" y="4941000"/>
                  </a:lnTo>
                  <a:cubicBezTo>
                    <a:pt x="8509" y="4941000"/>
                    <a:pt x="0" y="4932265"/>
                    <a:pt x="0" y="4921445"/>
                  </a:cubicBezTo>
                  <a:lnTo>
                    <a:pt x="0" y="19555"/>
                  </a:lnTo>
                  <a:cubicBezTo>
                    <a:pt x="0" y="8735"/>
                    <a:pt x="8509" y="0"/>
                    <a:pt x="19050" y="0"/>
                  </a:cubicBezTo>
                  <a:moveTo>
                    <a:pt x="19050" y="39111"/>
                  </a:moveTo>
                  <a:lnTo>
                    <a:pt x="19050" y="19555"/>
                  </a:lnTo>
                  <a:lnTo>
                    <a:pt x="38100" y="19555"/>
                  </a:lnTo>
                  <a:lnTo>
                    <a:pt x="38100" y="4921445"/>
                  </a:lnTo>
                  <a:lnTo>
                    <a:pt x="19050" y="4921445"/>
                  </a:lnTo>
                  <a:lnTo>
                    <a:pt x="19050" y="4901890"/>
                  </a:lnTo>
                  <a:lnTo>
                    <a:pt x="24403050" y="4901890"/>
                  </a:lnTo>
                  <a:lnTo>
                    <a:pt x="24403050" y="4921445"/>
                  </a:lnTo>
                  <a:lnTo>
                    <a:pt x="24384000" y="4921445"/>
                  </a:lnTo>
                  <a:lnTo>
                    <a:pt x="24384000" y="19555"/>
                  </a:lnTo>
                  <a:lnTo>
                    <a:pt x="24403050" y="19555"/>
                  </a:lnTo>
                  <a:lnTo>
                    <a:pt x="24403050" y="39111"/>
                  </a:lnTo>
                  <a:lnTo>
                    <a:pt x="19050" y="39111"/>
                  </a:lnTo>
                  <a:close/>
                </a:path>
              </a:pathLst>
            </a:custGeom>
            <a:solidFill>
              <a:srgbClr val="042433"/>
            </a:solidFill>
          </p:spPr>
        </p:sp>
      </p:grpSp>
      <p:grpSp>
        <p:nvGrpSpPr>
          <p:cNvPr name="Group 6" id="6"/>
          <p:cNvGrpSpPr/>
          <p:nvPr/>
        </p:nvGrpSpPr>
        <p:grpSpPr>
          <a:xfrm rot="0">
            <a:off x="1043990" y="5411725"/>
            <a:ext cx="16200019" cy="1450161"/>
            <a:chOff x="0" y="0"/>
            <a:chExt cx="21600025" cy="1933548"/>
          </a:xfrm>
        </p:grpSpPr>
        <p:sp>
          <p:nvSpPr>
            <p:cNvPr name="Freeform 7" id="7"/>
            <p:cNvSpPr/>
            <p:nvPr/>
          </p:nvSpPr>
          <p:spPr>
            <a:xfrm flipH="false" flipV="false" rot="0">
              <a:off x="0" y="0"/>
              <a:ext cx="21600026" cy="1933548"/>
            </a:xfrm>
            <a:custGeom>
              <a:avLst/>
              <a:gdLst/>
              <a:ahLst/>
              <a:cxnLst/>
              <a:rect r="r" b="b" t="t" l="l"/>
              <a:pathLst>
                <a:path h="1933548" w="21600026">
                  <a:moveTo>
                    <a:pt x="0" y="0"/>
                  </a:moveTo>
                  <a:lnTo>
                    <a:pt x="21600026" y="0"/>
                  </a:lnTo>
                  <a:lnTo>
                    <a:pt x="21600026" y="1933548"/>
                  </a:lnTo>
                  <a:lnTo>
                    <a:pt x="0" y="1933548"/>
                  </a:lnTo>
                  <a:close/>
                </a:path>
              </a:pathLst>
            </a:custGeom>
            <a:solidFill>
              <a:srgbClr val="000000">
                <a:alpha val="0"/>
              </a:srgbClr>
            </a:solidFill>
          </p:spPr>
        </p:sp>
        <p:sp>
          <p:nvSpPr>
            <p:cNvPr name="TextBox 8" id="8"/>
            <p:cNvSpPr txBox="true"/>
            <p:nvPr/>
          </p:nvSpPr>
          <p:spPr>
            <a:xfrm>
              <a:off x="0" y="85725"/>
              <a:ext cx="21600025" cy="1847823"/>
            </a:xfrm>
            <a:prstGeom prst="rect">
              <a:avLst/>
            </a:prstGeom>
          </p:spPr>
          <p:txBody>
            <a:bodyPr anchor="b" rtlCol="false" tIns="0" lIns="0" bIns="0" rIns="0"/>
            <a:lstStyle/>
            <a:p>
              <a:pPr algn="ctr">
                <a:lnSpc>
                  <a:spcPts val="8316"/>
                </a:lnSpc>
              </a:pPr>
              <a:r>
                <a:rPr lang="en-US" sz="7700" b="true">
                  <a:solidFill>
                    <a:srgbClr val="FFFFFF"/>
                  </a:solidFill>
                  <a:latin typeface="Aptos Bold"/>
                  <a:ea typeface="Aptos Bold"/>
                  <a:cs typeface="Aptos Bold"/>
                  <a:sym typeface="Aptos Bold"/>
                </a:rPr>
                <a:t>ALL CATEGORIES</a:t>
              </a:r>
            </a:p>
          </p:txBody>
        </p:sp>
      </p:grpSp>
      <p:grpSp>
        <p:nvGrpSpPr>
          <p:cNvPr name="Group 9" id="9"/>
          <p:cNvGrpSpPr/>
          <p:nvPr/>
        </p:nvGrpSpPr>
        <p:grpSpPr>
          <a:xfrm rot="0">
            <a:off x="-14288" y="-14288"/>
            <a:ext cx="18316575" cy="1863837"/>
            <a:chOff x="0" y="0"/>
            <a:chExt cx="24422100" cy="2485116"/>
          </a:xfrm>
        </p:grpSpPr>
        <p:sp>
          <p:nvSpPr>
            <p:cNvPr name="Freeform 10" id="10"/>
            <p:cNvSpPr/>
            <p:nvPr/>
          </p:nvSpPr>
          <p:spPr>
            <a:xfrm flipH="false" flipV="false" rot="0">
              <a:off x="19050" y="19050"/>
              <a:ext cx="24384000" cy="2447036"/>
            </a:xfrm>
            <a:custGeom>
              <a:avLst/>
              <a:gdLst/>
              <a:ahLst/>
              <a:cxnLst/>
              <a:rect r="r" b="b" t="t" l="l"/>
              <a:pathLst>
                <a:path h="2447036" w="24384000">
                  <a:moveTo>
                    <a:pt x="0" y="0"/>
                  </a:moveTo>
                  <a:lnTo>
                    <a:pt x="24384000" y="0"/>
                  </a:lnTo>
                  <a:lnTo>
                    <a:pt x="24384000" y="2447036"/>
                  </a:lnTo>
                  <a:lnTo>
                    <a:pt x="0" y="2447036"/>
                  </a:lnTo>
                  <a:close/>
                </a:path>
              </a:pathLst>
            </a:custGeom>
            <a:solidFill>
              <a:srgbClr val="FFFFFF"/>
            </a:solidFill>
          </p:spPr>
        </p:sp>
        <p:sp>
          <p:nvSpPr>
            <p:cNvPr name="Freeform 11" id="11"/>
            <p:cNvSpPr/>
            <p:nvPr/>
          </p:nvSpPr>
          <p:spPr>
            <a:xfrm flipH="false" flipV="false" rot="0">
              <a:off x="0" y="0"/>
              <a:ext cx="24422100" cy="2485136"/>
            </a:xfrm>
            <a:custGeom>
              <a:avLst/>
              <a:gdLst/>
              <a:ahLst/>
              <a:cxnLst/>
              <a:rect r="r" b="b" t="t" l="l"/>
              <a:pathLst>
                <a:path h="2485136" w="24422100">
                  <a:moveTo>
                    <a:pt x="19050" y="0"/>
                  </a:moveTo>
                  <a:lnTo>
                    <a:pt x="24403050" y="0"/>
                  </a:lnTo>
                  <a:cubicBezTo>
                    <a:pt x="24413590" y="0"/>
                    <a:pt x="24422100" y="8509"/>
                    <a:pt x="24422100" y="19050"/>
                  </a:cubicBezTo>
                  <a:lnTo>
                    <a:pt x="24422100" y="2466086"/>
                  </a:lnTo>
                  <a:cubicBezTo>
                    <a:pt x="24422100" y="2476627"/>
                    <a:pt x="24413590" y="2485136"/>
                    <a:pt x="24403050" y="2485136"/>
                  </a:cubicBezTo>
                  <a:lnTo>
                    <a:pt x="19050" y="2485136"/>
                  </a:lnTo>
                  <a:cubicBezTo>
                    <a:pt x="8509" y="2485136"/>
                    <a:pt x="0" y="2476627"/>
                    <a:pt x="0" y="2466086"/>
                  </a:cubicBezTo>
                  <a:lnTo>
                    <a:pt x="0" y="19050"/>
                  </a:lnTo>
                  <a:cubicBezTo>
                    <a:pt x="0" y="8509"/>
                    <a:pt x="8509" y="0"/>
                    <a:pt x="19050" y="0"/>
                  </a:cubicBezTo>
                  <a:moveTo>
                    <a:pt x="19050" y="38100"/>
                  </a:moveTo>
                  <a:lnTo>
                    <a:pt x="19050" y="19050"/>
                  </a:lnTo>
                  <a:lnTo>
                    <a:pt x="38100" y="19050"/>
                  </a:lnTo>
                  <a:lnTo>
                    <a:pt x="38100" y="2466086"/>
                  </a:lnTo>
                  <a:lnTo>
                    <a:pt x="19050" y="2466086"/>
                  </a:lnTo>
                  <a:lnTo>
                    <a:pt x="19050" y="2447036"/>
                  </a:lnTo>
                  <a:lnTo>
                    <a:pt x="24403050" y="2447036"/>
                  </a:lnTo>
                  <a:lnTo>
                    <a:pt x="24403050" y="2466086"/>
                  </a:lnTo>
                  <a:lnTo>
                    <a:pt x="24384000" y="2466086"/>
                  </a:lnTo>
                  <a:lnTo>
                    <a:pt x="24384000" y="19050"/>
                  </a:lnTo>
                  <a:lnTo>
                    <a:pt x="24403050" y="19050"/>
                  </a:lnTo>
                  <a:lnTo>
                    <a:pt x="24403050" y="38100"/>
                  </a:lnTo>
                  <a:lnTo>
                    <a:pt x="19050" y="38100"/>
                  </a:lnTo>
                  <a:close/>
                </a:path>
              </a:pathLst>
            </a:custGeom>
            <a:solidFill>
              <a:srgbClr val="FFFFFF"/>
            </a:solidFill>
          </p:spPr>
        </p:sp>
      </p:grpSp>
      <p:grpSp>
        <p:nvGrpSpPr>
          <p:cNvPr name="Group 12" id="12"/>
          <p:cNvGrpSpPr/>
          <p:nvPr/>
        </p:nvGrpSpPr>
        <p:grpSpPr>
          <a:xfrm rot="0">
            <a:off x="13369614" y="-379133"/>
            <a:ext cx="5832786" cy="2703740"/>
            <a:chOff x="0" y="0"/>
            <a:chExt cx="7777048" cy="3604986"/>
          </a:xfrm>
        </p:grpSpPr>
        <p:sp>
          <p:nvSpPr>
            <p:cNvPr name="Freeform 13" id="13" descr="A blue and black logo  AI-generated content may be incorrect."/>
            <p:cNvSpPr/>
            <p:nvPr/>
          </p:nvSpPr>
          <p:spPr>
            <a:xfrm flipH="false" flipV="false" rot="0">
              <a:off x="0" y="0"/>
              <a:ext cx="7777099" cy="3605022"/>
            </a:xfrm>
            <a:custGeom>
              <a:avLst/>
              <a:gdLst/>
              <a:ahLst/>
              <a:cxnLst/>
              <a:rect r="r" b="b" t="t" l="l"/>
              <a:pathLst>
                <a:path h="3605022" w="7777099">
                  <a:moveTo>
                    <a:pt x="0" y="0"/>
                  </a:moveTo>
                  <a:lnTo>
                    <a:pt x="7777099" y="0"/>
                  </a:lnTo>
                  <a:lnTo>
                    <a:pt x="7777099" y="3605022"/>
                  </a:lnTo>
                  <a:lnTo>
                    <a:pt x="0" y="3605022"/>
                  </a:lnTo>
                  <a:lnTo>
                    <a:pt x="0" y="0"/>
                  </a:lnTo>
                  <a:close/>
                </a:path>
              </a:pathLst>
            </a:custGeom>
            <a:blipFill>
              <a:blip r:embed="rId3"/>
              <a:stretch>
                <a:fillRect l="0" t="0" r="0" b="0"/>
              </a:stretch>
            </a:blipFill>
          </p:spPr>
        </p:sp>
      </p:grpSp>
      <p:grpSp>
        <p:nvGrpSpPr>
          <p:cNvPr name="Group 14" id="14"/>
          <p:cNvGrpSpPr/>
          <p:nvPr/>
        </p:nvGrpSpPr>
        <p:grpSpPr>
          <a:xfrm rot="0">
            <a:off x="10508628" y="-191357"/>
            <a:ext cx="4740791" cy="2197554"/>
            <a:chOff x="0" y="0"/>
            <a:chExt cx="6321054" cy="2930072"/>
          </a:xfrm>
        </p:grpSpPr>
        <p:sp>
          <p:nvSpPr>
            <p:cNvPr name="Freeform 15" id="15" descr="A black and red logo  AI-generated content may be incorrect."/>
            <p:cNvSpPr/>
            <p:nvPr/>
          </p:nvSpPr>
          <p:spPr>
            <a:xfrm flipH="false" flipV="false" rot="0">
              <a:off x="0" y="0"/>
              <a:ext cx="6321044" cy="2930017"/>
            </a:xfrm>
            <a:custGeom>
              <a:avLst/>
              <a:gdLst/>
              <a:ahLst/>
              <a:cxnLst/>
              <a:rect r="r" b="b" t="t" l="l"/>
              <a:pathLst>
                <a:path h="2930017" w="6321044">
                  <a:moveTo>
                    <a:pt x="0" y="0"/>
                  </a:moveTo>
                  <a:lnTo>
                    <a:pt x="6321044" y="0"/>
                  </a:lnTo>
                  <a:lnTo>
                    <a:pt x="6321044" y="2930017"/>
                  </a:lnTo>
                  <a:lnTo>
                    <a:pt x="0" y="2930017"/>
                  </a:lnTo>
                  <a:lnTo>
                    <a:pt x="0" y="0"/>
                  </a:lnTo>
                  <a:close/>
                </a:path>
              </a:pathLst>
            </a:custGeom>
            <a:blipFill>
              <a:blip r:embed="rId4"/>
              <a:stretch>
                <a:fillRect l="0" t="0" r="0" b="-1"/>
              </a:stretch>
            </a:blipFill>
          </p:spPr>
        </p:sp>
      </p:grpSp>
      <p:grpSp>
        <p:nvGrpSpPr>
          <p:cNvPr name="Group 16" id="16"/>
          <p:cNvGrpSpPr/>
          <p:nvPr/>
        </p:nvGrpSpPr>
        <p:grpSpPr>
          <a:xfrm rot="0">
            <a:off x="2285724" y="0"/>
            <a:ext cx="3990039" cy="1849549"/>
            <a:chOff x="0" y="0"/>
            <a:chExt cx="8740866" cy="4051756"/>
          </a:xfrm>
        </p:grpSpPr>
        <p:sp>
          <p:nvSpPr>
            <p:cNvPr name="Freeform 17" id="17" descr="A logo on a black background  AI-generated content may be incorrect."/>
            <p:cNvSpPr/>
            <p:nvPr/>
          </p:nvSpPr>
          <p:spPr>
            <a:xfrm flipH="false" flipV="false" rot="0">
              <a:off x="0" y="0"/>
              <a:ext cx="8740902" cy="4051808"/>
            </a:xfrm>
            <a:custGeom>
              <a:avLst/>
              <a:gdLst/>
              <a:ahLst/>
              <a:cxnLst/>
              <a:rect r="r" b="b" t="t" l="l"/>
              <a:pathLst>
                <a:path h="4051808" w="8740902">
                  <a:moveTo>
                    <a:pt x="0" y="0"/>
                  </a:moveTo>
                  <a:lnTo>
                    <a:pt x="8740902" y="0"/>
                  </a:lnTo>
                  <a:lnTo>
                    <a:pt x="8740902" y="4051808"/>
                  </a:lnTo>
                  <a:lnTo>
                    <a:pt x="0" y="4051808"/>
                  </a:lnTo>
                  <a:lnTo>
                    <a:pt x="0" y="0"/>
                  </a:lnTo>
                  <a:close/>
                </a:path>
              </a:pathLst>
            </a:custGeom>
            <a:blipFill>
              <a:blip r:embed="rId5"/>
              <a:stretch>
                <a:fillRect l="0" t="0" r="0" b="1"/>
              </a:stretch>
            </a:blipFill>
          </p:spPr>
        </p:sp>
      </p:grpSp>
      <p:grpSp>
        <p:nvGrpSpPr>
          <p:cNvPr name="Group 18" id="18"/>
          <p:cNvGrpSpPr>
            <a:grpSpLocks noChangeAspect="true"/>
          </p:cNvGrpSpPr>
          <p:nvPr/>
        </p:nvGrpSpPr>
        <p:grpSpPr>
          <a:xfrm rot="0">
            <a:off x="5094667" y="-763058"/>
            <a:ext cx="8098663" cy="8098664"/>
            <a:chOff x="0" y="0"/>
            <a:chExt cx="10798218" cy="10798218"/>
          </a:xfrm>
        </p:grpSpPr>
        <p:sp>
          <p:nvSpPr>
            <p:cNvPr name="Freeform 19" id="19" descr="A logo on a black background  AI-generated content may be incorrect."/>
            <p:cNvSpPr/>
            <p:nvPr/>
          </p:nvSpPr>
          <p:spPr>
            <a:xfrm flipH="false" flipV="false" rot="0">
              <a:off x="0" y="0"/>
              <a:ext cx="10798175" cy="10798175"/>
            </a:xfrm>
            <a:custGeom>
              <a:avLst/>
              <a:gdLst/>
              <a:ahLst/>
              <a:cxnLst/>
              <a:rect r="r" b="b" t="t" l="l"/>
              <a:pathLst>
                <a:path h="10798175" w="10798175">
                  <a:moveTo>
                    <a:pt x="0" y="0"/>
                  </a:moveTo>
                  <a:lnTo>
                    <a:pt x="10798175" y="0"/>
                  </a:lnTo>
                  <a:lnTo>
                    <a:pt x="10798175" y="10798175"/>
                  </a:lnTo>
                  <a:lnTo>
                    <a:pt x="0" y="10798175"/>
                  </a:lnTo>
                  <a:lnTo>
                    <a:pt x="0" y="0"/>
                  </a:lnTo>
                  <a:close/>
                </a:path>
              </a:pathLst>
            </a:custGeom>
            <a:blipFill>
              <a:blip r:embed="rId6"/>
              <a:stretch>
                <a:fillRect l="0" t="0" r="0" b="0"/>
              </a:stretch>
            </a:blipFill>
          </p:spPr>
        </p:sp>
      </p:grpSp>
      <p:sp>
        <p:nvSpPr>
          <p:cNvPr name="TextBox 20" id="20"/>
          <p:cNvSpPr txBox="true"/>
          <p:nvPr/>
        </p:nvSpPr>
        <p:spPr>
          <a:xfrm rot="0">
            <a:off x="6605623" y="7383231"/>
            <a:ext cx="5076751" cy="757047"/>
          </a:xfrm>
          <a:prstGeom prst="rect">
            <a:avLst/>
          </a:prstGeom>
        </p:spPr>
        <p:txBody>
          <a:bodyPr anchor="t" rtlCol="false" tIns="0" lIns="0" bIns="0" rIns="0">
            <a:spAutoFit/>
          </a:bodyPr>
          <a:lstStyle/>
          <a:p>
            <a:pPr algn="ctr">
              <a:lnSpc>
                <a:spcPts val="5724"/>
              </a:lnSpc>
              <a:spcBef>
                <a:spcPct val="0"/>
              </a:spcBef>
            </a:pPr>
            <a:r>
              <a:rPr lang="en-US" sz="5300">
                <a:solidFill>
                  <a:srgbClr val="FFFFFF"/>
                </a:solidFill>
                <a:latin typeface="Aptos"/>
                <a:ea typeface="Aptos"/>
                <a:cs typeface="Aptos"/>
                <a:sym typeface="Aptos"/>
              </a:rPr>
              <a:t>Nomination Form</a:t>
            </a:r>
          </a:p>
        </p:txBody>
      </p:sp>
      <p:sp>
        <p:nvSpPr>
          <p:cNvPr name="TextBox 21" id="21"/>
          <p:cNvSpPr txBox="true"/>
          <p:nvPr/>
        </p:nvSpPr>
        <p:spPr>
          <a:xfrm rot="0">
            <a:off x="3862425" y="6728672"/>
            <a:ext cx="10563151" cy="363476"/>
          </a:xfrm>
          <a:prstGeom prst="rect">
            <a:avLst/>
          </a:prstGeom>
        </p:spPr>
        <p:txBody>
          <a:bodyPr anchor="t" rtlCol="false" tIns="0" lIns="0" bIns="0" rIns="0">
            <a:spAutoFit/>
          </a:bodyPr>
          <a:lstStyle/>
          <a:p>
            <a:pPr algn="ctr">
              <a:lnSpc>
                <a:spcPts val="2808"/>
              </a:lnSpc>
              <a:spcBef>
                <a:spcPct val="0"/>
              </a:spcBef>
            </a:pPr>
            <a:r>
              <a:rPr lang="en-US" sz="2600">
                <a:solidFill>
                  <a:srgbClr val="FFFFFF"/>
                </a:solidFill>
                <a:latin typeface="Aptos"/>
                <a:ea typeface="Aptos"/>
                <a:cs typeface="Aptos"/>
                <a:sym typeface="Aptos"/>
              </a:rPr>
              <a:t>(Except Bravest Firefighter of the Year &amp; Bravest Security Guard of the Year )</a:t>
            </a:r>
          </a:p>
        </p:txBody>
      </p:sp>
      <p:sp>
        <p:nvSpPr>
          <p:cNvPr name="TextBox 22" id="22"/>
          <p:cNvSpPr txBox="true"/>
          <p:nvPr/>
        </p:nvSpPr>
        <p:spPr>
          <a:xfrm rot="0">
            <a:off x="1028700" y="9470030"/>
            <a:ext cx="1780877" cy="257175"/>
          </a:xfrm>
          <a:prstGeom prst="rect">
            <a:avLst/>
          </a:prstGeom>
        </p:spPr>
        <p:txBody>
          <a:bodyPr anchor="t" rtlCol="false" tIns="0" lIns="0" bIns="0" rIns="0">
            <a:spAutoFit/>
          </a:bodyPr>
          <a:lstStyle/>
          <a:p>
            <a:pPr algn="ctr">
              <a:lnSpc>
                <a:spcPts val="2100"/>
              </a:lnSpc>
            </a:pPr>
            <a:r>
              <a:rPr lang="en-US" sz="1500" b="true">
                <a:solidFill>
                  <a:srgbClr val="042433"/>
                </a:solidFill>
                <a:latin typeface="Canva Sans Bold"/>
                <a:ea typeface="Canva Sans Bold"/>
                <a:cs typeface="Canva Sans Bold"/>
                <a:sym typeface="Canva Sans Bold"/>
              </a:rPr>
              <a:t>Date of application</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6666" r="0" b="-16666"/>
            </a:stretch>
          </a:blipFill>
        </p:spPr>
      </p:sp>
      <p:grpSp>
        <p:nvGrpSpPr>
          <p:cNvPr name="Group 3" id="3"/>
          <p:cNvGrpSpPr/>
          <p:nvPr/>
        </p:nvGrpSpPr>
        <p:grpSpPr>
          <a:xfrm rot="0">
            <a:off x="1257300" y="547688"/>
            <a:ext cx="15773400" cy="1988345"/>
            <a:chOff x="0" y="0"/>
            <a:chExt cx="21031200" cy="2651126"/>
          </a:xfrm>
        </p:grpSpPr>
        <p:sp>
          <p:nvSpPr>
            <p:cNvPr name="Freeform 4" id="4"/>
            <p:cNvSpPr/>
            <p:nvPr/>
          </p:nvSpPr>
          <p:spPr>
            <a:xfrm flipH="false" flipV="false" rot="0">
              <a:off x="0" y="0"/>
              <a:ext cx="21031200" cy="2651126"/>
            </a:xfrm>
            <a:custGeom>
              <a:avLst/>
              <a:gdLst/>
              <a:ahLst/>
              <a:cxnLst/>
              <a:rect r="r" b="b" t="t" l="l"/>
              <a:pathLst>
                <a:path h="2651126" w="21031200">
                  <a:moveTo>
                    <a:pt x="0" y="0"/>
                  </a:moveTo>
                  <a:lnTo>
                    <a:pt x="21031200" y="0"/>
                  </a:lnTo>
                  <a:lnTo>
                    <a:pt x="21031200" y="2651126"/>
                  </a:lnTo>
                  <a:lnTo>
                    <a:pt x="0" y="2651126"/>
                  </a:lnTo>
                  <a:close/>
                </a:path>
              </a:pathLst>
            </a:custGeom>
            <a:solidFill>
              <a:srgbClr val="000000">
                <a:alpha val="0"/>
              </a:srgbClr>
            </a:solidFill>
          </p:spPr>
        </p:sp>
        <p:sp>
          <p:nvSpPr>
            <p:cNvPr name="TextBox 5" id="5"/>
            <p:cNvSpPr txBox="true"/>
            <p:nvPr/>
          </p:nvSpPr>
          <p:spPr>
            <a:xfrm>
              <a:off x="0" y="66675"/>
              <a:ext cx="21031200" cy="2584451"/>
            </a:xfrm>
            <a:prstGeom prst="rect">
              <a:avLst/>
            </a:prstGeom>
          </p:spPr>
          <p:txBody>
            <a:bodyPr anchor="ctr" rtlCol="false" tIns="0" lIns="0" bIns="0" rIns="0"/>
            <a:lstStyle/>
            <a:p>
              <a:pPr algn="l">
                <a:lnSpc>
                  <a:spcPts val="7128"/>
                </a:lnSpc>
              </a:pPr>
              <a:r>
                <a:rPr lang="en-US" sz="6600" b="true">
                  <a:solidFill>
                    <a:srgbClr val="000000"/>
                  </a:solidFill>
                  <a:latin typeface="Aptos Bold"/>
                  <a:ea typeface="Aptos Bold"/>
                  <a:cs typeface="Aptos Bold"/>
                  <a:sym typeface="Aptos Bold"/>
                </a:rPr>
                <a:t>About the Secure India Awards </a:t>
              </a:r>
            </a:p>
          </p:txBody>
        </p:sp>
      </p:grpSp>
      <p:sp>
        <p:nvSpPr>
          <p:cNvPr name="TextBox 6" id="6"/>
          <p:cNvSpPr txBox="true"/>
          <p:nvPr/>
        </p:nvSpPr>
        <p:spPr>
          <a:xfrm rot="0">
            <a:off x="1257300" y="2326241"/>
            <a:ext cx="15965424" cy="7372350"/>
          </a:xfrm>
          <a:prstGeom prst="rect">
            <a:avLst/>
          </a:prstGeom>
        </p:spPr>
        <p:txBody>
          <a:bodyPr anchor="t" rtlCol="false" tIns="0" lIns="0" bIns="0" rIns="0">
            <a:spAutoFit/>
          </a:bodyPr>
          <a:lstStyle/>
          <a:p>
            <a:pPr algn="just">
              <a:lnSpc>
                <a:spcPts val="3240"/>
              </a:lnSpc>
            </a:pPr>
            <a:r>
              <a:rPr lang="en-US" sz="2700">
                <a:solidFill>
                  <a:srgbClr val="000000"/>
                </a:solidFill>
                <a:latin typeface="Aptos"/>
                <a:ea typeface="Aptos"/>
                <a:cs typeface="Aptos"/>
                <a:sym typeface="Aptos"/>
              </a:rPr>
              <a:t>The Secure India Awards recognise excellence, innovation, and courage across three critical domains:</a:t>
            </a:r>
          </a:p>
          <a:p>
            <a:pPr algn="just">
              <a:lnSpc>
                <a:spcPts val="3240"/>
              </a:lnSpc>
            </a:pPr>
          </a:p>
          <a:p>
            <a:pPr algn="just" marL="488632" indent="-244316" lvl="1">
              <a:lnSpc>
                <a:spcPts val="3240"/>
              </a:lnSpc>
              <a:buFont typeface="Arial"/>
              <a:buChar char="•"/>
            </a:pPr>
            <a:r>
              <a:rPr lang="en-US" b="true" sz="2700">
                <a:solidFill>
                  <a:srgbClr val="000000"/>
                </a:solidFill>
                <a:latin typeface="Aptos Bold"/>
                <a:ea typeface="Aptos Bold"/>
                <a:cs typeface="Aptos Bold"/>
                <a:sym typeface="Aptos Bold"/>
              </a:rPr>
              <a:t>Safe &amp; Secure Excellence Awards </a:t>
            </a:r>
            <a:r>
              <a:rPr lang="en-US" sz="2700">
                <a:solidFill>
                  <a:srgbClr val="000000"/>
                </a:solidFill>
                <a:latin typeface="Aptos"/>
                <a:ea typeface="Aptos"/>
                <a:cs typeface="Aptos"/>
                <a:sym typeface="Aptos"/>
              </a:rPr>
              <a:t>– honouring outstanding security practices, secure facilities, and frontline bravery.</a:t>
            </a:r>
          </a:p>
          <a:p>
            <a:pPr algn="just" marL="488632" indent="-244316" lvl="1">
              <a:lnSpc>
                <a:spcPts val="3240"/>
              </a:lnSpc>
            </a:pPr>
          </a:p>
          <a:p>
            <a:pPr algn="just" marL="488632" indent="-244316" lvl="1">
              <a:lnSpc>
                <a:spcPts val="3240"/>
              </a:lnSpc>
              <a:buFont typeface="Arial"/>
              <a:buChar char="•"/>
            </a:pPr>
            <a:r>
              <a:rPr lang="en-US" b="true" sz="2700">
                <a:solidFill>
                  <a:srgbClr val="000000"/>
                </a:solidFill>
                <a:latin typeface="Aptos Bold"/>
                <a:ea typeface="Aptos Bold"/>
                <a:cs typeface="Aptos Bold"/>
                <a:sym typeface="Aptos Bold"/>
              </a:rPr>
              <a:t>Fire Safety Excellence Awards</a:t>
            </a:r>
            <a:r>
              <a:rPr lang="en-US" sz="2700">
                <a:solidFill>
                  <a:srgbClr val="000000"/>
                </a:solidFill>
                <a:latin typeface="Aptos"/>
                <a:ea typeface="Aptos"/>
                <a:cs typeface="Aptos"/>
                <a:sym typeface="Aptos"/>
              </a:rPr>
              <a:t> – recognising exemplary fire safety standards, prevention initiatives, and acts of heroism.</a:t>
            </a:r>
          </a:p>
          <a:p>
            <a:pPr algn="just" marL="488632" indent="-244316" lvl="1">
              <a:lnSpc>
                <a:spcPts val="3240"/>
              </a:lnSpc>
            </a:pPr>
          </a:p>
          <a:p>
            <a:pPr algn="just" marL="488632" indent="-244316" lvl="1">
              <a:lnSpc>
                <a:spcPts val="3240"/>
              </a:lnSpc>
              <a:buFont typeface="Arial"/>
              <a:buChar char="•"/>
            </a:pPr>
            <a:r>
              <a:rPr lang="en-US" b="true" sz="2700">
                <a:solidFill>
                  <a:srgbClr val="000000"/>
                </a:solidFill>
                <a:latin typeface="Aptos Bold"/>
                <a:ea typeface="Aptos Bold"/>
                <a:cs typeface="Aptos Bold"/>
                <a:sym typeface="Aptos Bold"/>
              </a:rPr>
              <a:t>Cyber &amp; InfoSec Excellence Awards </a:t>
            </a:r>
            <a:r>
              <a:rPr lang="en-US" sz="2700">
                <a:solidFill>
                  <a:srgbClr val="000000"/>
                </a:solidFill>
                <a:latin typeface="Aptos"/>
                <a:ea typeface="Aptos"/>
                <a:cs typeface="Aptos"/>
                <a:sym typeface="Aptos"/>
              </a:rPr>
              <a:t>– celebrating leadership in cybersecurity, secure technology, and awareness initiatives.</a:t>
            </a:r>
          </a:p>
          <a:p>
            <a:pPr algn="just" marL="488632" indent="-244316" lvl="1">
              <a:lnSpc>
                <a:spcPts val="3240"/>
              </a:lnSpc>
            </a:pPr>
          </a:p>
          <a:p>
            <a:pPr algn="just" marL="488632" indent="-244316" lvl="1">
              <a:lnSpc>
                <a:spcPts val="3240"/>
              </a:lnSpc>
            </a:pPr>
            <a:r>
              <a:rPr lang="en-US" sz="2700">
                <a:solidFill>
                  <a:srgbClr val="000000"/>
                </a:solidFill>
                <a:latin typeface="Aptos"/>
                <a:ea typeface="Aptos"/>
                <a:cs typeface="Aptos"/>
                <a:sym typeface="Aptos"/>
              </a:rPr>
              <a:t>Awards highlight achievements that set new benchmarks for safety, security, and resilience in India.</a:t>
            </a:r>
          </a:p>
          <a:p>
            <a:pPr algn="just" marL="488632" indent="-244316" lvl="1">
              <a:lnSpc>
                <a:spcPts val="3240"/>
              </a:lnSpc>
            </a:pPr>
          </a:p>
          <a:p>
            <a:pPr algn="just" marL="488632" indent="-244316" lvl="1">
              <a:lnSpc>
                <a:spcPts val="3240"/>
              </a:lnSpc>
            </a:pPr>
            <a:r>
              <a:rPr lang="en-US" sz="2700">
                <a:solidFill>
                  <a:srgbClr val="000000"/>
                </a:solidFill>
                <a:latin typeface="Aptos"/>
                <a:ea typeface="Aptos"/>
                <a:cs typeface="Aptos"/>
                <a:sym typeface="Aptos"/>
              </a:rPr>
              <a:t>Open to organisations, individuals, and innovators whose work has made a measurable positive impact between 1 August 2024 and 31 July 2025.</a:t>
            </a:r>
          </a:p>
          <a:p>
            <a:pPr algn="just" marL="488632" indent="-244316" lvl="1">
              <a:lnSpc>
                <a:spcPts val="3240"/>
              </a:lnSpc>
            </a:pPr>
          </a:p>
          <a:p>
            <a:pPr algn="just" marL="488632" indent="-244316" lvl="1">
              <a:lnSpc>
                <a:spcPts val="3240"/>
              </a:lnSpc>
            </a:pPr>
            <a:r>
              <a:rPr lang="en-US" sz="2700">
                <a:solidFill>
                  <a:srgbClr val="000000"/>
                </a:solidFill>
                <a:latin typeface="Aptos"/>
                <a:ea typeface="Aptos"/>
                <a:cs typeface="Aptos"/>
                <a:sym typeface="Aptos"/>
              </a:rPr>
              <a:t>Part of the </a:t>
            </a:r>
            <a:r>
              <a:rPr lang="en-US" b="true" sz="2700">
                <a:solidFill>
                  <a:srgbClr val="000000"/>
                </a:solidFill>
                <a:latin typeface="Aptos Bold"/>
                <a:ea typeface="Aptos Bold"/>
                <a:cs typeface="Aptos Bold"/>
                <a:sym typeface="Aptos Bold"/>
              </a:rPr>
              <a:t>Secure India Summit 2025</a:t>
            </a:r>
            <a:r>
              <a:rPr lang="en-US" sz="2700">
                <a:solidFill>
                  <a:srgbClr val="000000"/>
                </a:solidFill>
                <a:latin typeface="Aptos"/>
                <a:ea typeface="Aptos"/>
                <a:cs typeface="Aptos"/>
                <a:sym typeface="Aptos"/>
              </a:rPr>
              <a:t>, curated by </a:t>
            </a:r>
            <a:r>
              <a:rPr lang="en-US" b="true" sz="2700">
                <a:solidFill>
                  <a:srgbClr val="000000"/>
                </a:solidFill>
                <a:latin typeface="Aptos Bold"/>
                <a:ea typeface="Aptos Bold"/>
                <a:cs typeface="Aptos Bold"/>
                <a:sym typeface="Aptos Bold"/>
              </a:rPr>
              <a:t>The Times Group</a:t>
            </a:r>
            <a:r>
              <a:rPr lang="en-US" sz="2700">
                <a:solidFill>
                  <a:srgbClr val="000000"/>
                </a:solidFill>
                <a:latin typeface="Aptos"/>
                <a:ea typeface="Aptos"/>
                <a:cs typeface="Aptos"/>
                <a:sym typeface="Aptos"/>
              </a:rPr>
              <a:t> and </a:t>
            </a:r>
            <a:r>
              <a:rPr lang="en-US" b="true" sz="2700">
                <a:solidFill>
                  <a:srgbClr val="000000"/>
                </a:solidFill>
                <a:latin typeface="Aptos Bold"/>
                <a:ea typeface="Aptos Bold"/>
                <a:cs typeface="Aptos Bold"/>
                <a:sym typeface="Aptos Bold"/>
              </a:rPr>
              <a:t>IIRIS</a:t>
            </a:r>
            <a:r>
              <a:rPr lang="en-US" sz="2700">
                <a:solidFill>
                  <a:srgbClr val="000000"/>
                </a:solidFill>
                <a:latin typeface="Aptos"/>
                <a:ea typeface="Aptos"/>
                <a:cs typeface="Aptos"/>
                <a:sym typeface="Aptos"/>
              </a:rPr>
              <a:t>, bringing together national leaders, industry experts, and frontline heroes.</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6666" r="0" b="-16666"/>
            </a:stretch>
          </a:blipFill>
        </p:spPr>
      </p:sp>
      <p:grpSp>
        <p:nvGrpSpPr>
          <p:cNvPr name="Group 3" id="3"/>
          <p:cNvGrpSpPr/>
          <p:nvPr/>
        </p:nvGrpSpPr>
        <p:grpSpPr>
          <a:xfrm rot="0">
            <a:off x="986980" y="1028700"/>
            <a:ext cx="15773400" cy="1988345"/>
            <a:chOff x="0" y="0"/>
            <a:chExt cx="21031200" cy="2651126"/>
          </a:xfrm>
        </p:grpSpPr>
        <p:sp>
          <p:nvSpPr>
            <p:cNvPr name="Freeform 4" id="4"/>
            <p:cNvSpPr/>
            <p:nvPr/>
          </p:nvSpPr>
          <p:spPr>
            <a:xfrm flipH="false" flipV="false" rot="0">
              <a:off x="0" y="0"/>
              <a:ext cx="21031200" cy="2651126"/>
            </a:xfrm>
            <a:custGeom>
              <a:avLst/>
              <a:gdLst/>
              <a:ahLst/>
              <a:cxnLst/>
              <a:rect r="r" b="b" t="t" l="l"/>
              <a:pathLst>
                <a:path h="2651126" w="21031200">
                  <a:moveTo>
                    <a:pt x="0" y="0"/>
                  </a:moveTo>
                  <a:lnTo>
                    <a:pt x="21031200" y="0"/>
                  </a:lnTo>
                  <a:lnTo>
                    <a:pt x="21031200" y="2651126"/>
                  </a:lnTo>
                  <a:lnTo>
                    <a:pt x="0" y="2651126"/>
                  </a:lnTo>
                  <a:close/>
                </a:path>
              </a:pathLst>
            </a:custGeom>
            <a:solidFill>
              <a:srgbClr val="000000">
                <a:alpha val="0"/>
              </a:srgbClr>
            </a:solidFill>
          </p:spPr>
        </p:sp>
        <p:sp>
          <p:nvSpPr>
            <p:cNvPr name="TextBox 5" id="5"/>
            <p:cNvSpPr txBox="true"/>
            <p:nvPr/>
          </p:nvSpPr>
          <p:spPr>
            <a:xfrm>
              <a:off x="0" y="66675"/>
              <a:ext cx="21031200" cy="2584451"/>
            </a:xfrm>
            <a:prstGeom prst="rect">
              <a:avLst/>
            </a:prstGeom>
          </p:spPr>
          <p:txBody>
            <a:bodyPr anchor="ctr" rtlCol="false" tIns="0" lIns="0" bIns="0" rIns="0"/>
            <a:lstStyle/>
            <a:p>
              <a:pPr algn="l">
                <a:lnSpc>
                  <a:spcPts val="7128"/>
                </a:lnSpc>
              </a:pPr>
              <a:r>
                <a:rPr lang="en-US" sz="6600" b="true">
                  <a:solidFill>
                    <a:srgbClr val="000000"/>
                  </a:solidFill>
                  <a:latin typeface="Aptos Bold"/>
                  <a:ea typeface="Aptos Bold"/>
                  <a:cs typeface="Aptos Bold"/>
                  <a:sym typeface="Aptos Bold"/>
                </a:rPr>
                <a:t>Rules &amp; Instructions</a:t>
              </a:r>
            </a:p>
          </p:txBody>
        </p:sp>
      </p:grpSp>
      <p:sp>
        <p:nvSpPr>
          <p:cNvPr name="TextBox 6" id="6"/>
          <p:cNvSpPr txBox="true"/>
          <p:nvPr/>
        </p:nvSpPr>
        <p:spPr>
          <a:xfrm rot="0">
            <a:off x="986981" y="3262198"/>
            <a:ext cx="15801975" cy="3276600"/>
          </a:xfrm>
          <a:prstGeom prst="rect">
            <a:avLst/>
          </a:prstGeom>
        </p:spPr>
        <p:txBody>
          <a:bodyPr anchor="t" rtlCol="false" tIns="0" lIns="0" bIns="0" rIns="0">
            <a:spAutoFit/>
          </a:bodyPr>
          <a:lstStyle/>
          <a:p>
            <a:pPr algn="just" marL="488632" indent="-244316" lvl="1">
              <a:lnSpc>
                <a:spcPts val="3240"/>
              </a:lnSpc>
              <a:buFont typeface="Arial"/>
              <a:buChar char="•"/>
            </a:pPr>
            <a:r>
              <a:rPr lang="en-US" sz="2700">
                <a:solidFill>
                  <a:srgbClr val="000000"/>
                </a:solidFill>
                <a:latin typeface="Aptos"/>
                <a:ea typeface="Aptos"/>
                <a:cs typeface="Aptos"/>
                <a:sym typeface="Aptos"/>
              </a:rPr>
              <a:t>All mandatory fields must be completed; incomplete submissions will be rejected.</a:t>
            </a:r>
          </a:p>
          <a:p>
            <a:pPr algn="just" marL="488632" indent="-244316" lvl="1">
              <a:lnSpc>
                <a:spcPts val="3240"/>
              </a:lnSpc>
              <a:buFont typeface="Arial"/>
              <a:buChar char="•"/>
            </a:pPr>
            <a:r>
              <a:rPr lang="en-US" sz="2700">
                <a:solidFill>
                  <a:srgbClr val="000000"/>
                </a:solidFill>
                <a:latin typeface="Aptos"/>
                <a:ea typeface="Aptos"/>
                <a:cs typeface="Aptos"/>
                <a:sym typeface="Aptos"/>
              </a:rPr>
              <a:t>Word limit: 300 words per section unless otherwise specified.</a:t>
            </a:r>
          </a:p>
          <a:p>
            <a:pPr algn="just" marL="488632" indent="-244316" lvl="1">
              <a:lnSpc>
                <a:spcPts val="3240"/>
              </a:lnSpc>
              <a:buFont typeface="Arial"/>
              <a:buChar char="•"/>
            </a:pPr>
            <a:r>
              <a:rPr lang="en-US" b="true" sz="2700">
                <a:solidFill>
                  <a:srgbClr val="000000"/>
                </a:solidFill>
                <a:latin typeface="Aptos Bold"/>
                <a:ea typeface="Aptos Bold"/>
                <a:cs typeface="Aptos Bold"/>
                <a:sym typeface="Aptos Bold"/>
              </a:rPr>
              <a:t>Eligibility period:</a:t>
            </a:r>
            <a:r>
              <a:rPr lang="en-US" sz="2700">
                <a:solidFill>
                  <a:srgbClr val="000000"/>
                </a:solidFill>
                <a:latin typeface="Aptos"/>
                <a:ea typeface="Aptos"/>
                <a:cs typeface="Aptos"/>
                <a:sym typeface="Aptos"/>
              </a:rPr>
              <a:t> </a:t>
            </a:r>
            <a:r>
              <a:rPr lang="en-US" b="true" sz="2700">
                <a:solidFill>
                  <a:srgbClr val="000000"/>
                </a:solidFill>
                <a:latin typeface="Aptos Bold"/>
                <a:ea typeface="Aptos Bold"/>
                <a:cs typeface="Aptos Bold"/>
                <a:sym typeface="Aptos Bold"/>
              </a:rPr>
              <a:t>1 August 2024 – 31 July 2025</a:t>
            </a:r>
            <a:r>
              <a:rPr lang="en-US" sz="2700">
                <a:solidFill>
                  <a:srgbClr val="000000"/>
                </a:solidFill>
                <a:latin typeface="Aptos"/>
                <a:ea typeface="Aptos"/>
                <a:cs typeface="Aptos"/>
                <a:sym typeface="Aptos"/>
              </a:rPr>
              <a:t> (project/company data must align).</a:t>
            </a:r>
          </a:p>
          <a:p>
            <a:pPr algn="just" marL="488632" indent="-244316" lvl="1">
              <a:lnSpc>
                <a:spcPts val="3240"/>
              </a:lnSpc>
              <a:buFont typeface="Arial"/>
              <a:buChar char="•"/>
            </a:pPr>
            <a:r>
              <a:rPr lang="en-US" sz="2700">
                <a:solidFill>
                  <a:srgbClr val="000000"/>
                </a:solidFill>
                <a:latin typeface="Aptos"/>
                <a:ea typeface="Aptos"/>
                <a:cs typeface="Aptos"/>
                <a:sym typeface="Aptos"/>
              </a:rPr>
              <a:t>Ensure all regulatory clearances are obtained prior to submission.</a:t>
            </a:r>
          </a:p>
          <a:p>
            <a:pPr algn="just" marL="488632" indent="-244316" lvl="1">
              <a:lnSpc>
                <a:spcPts val="3240"/>
              </a:lnSpc>
              <a:buFont typeface="Arial"/>
              <a:buChar char="•"/>
            </a:pPr>
            <a:r>
              <a:rPr lang="en-US" sz="2700">
                <a:solidFill>
                  <a:srgbClr val="000000"/>
                </a:solidFill>
                <a:latin typeface="Aptos"/>
                <a:ea typeface="Aptos"/>
                <a:cs typeface="Aptos"/>
                <a:sym typeface="Aptos"/>
              </a:rPr>
              <a:t>Nominations not meeting these criteria will be disqualified without notice.</a:t>
            </a:r>
          </a:p>
          <a:p>
            <a:pPr algn="just" marL="488632" indent="-244316" lvl="1">
              <a:lnSpc>
                <a:spcPts val="3240"/>
              </a:lnSpc>
              <a:buFont typeface="Arial"/>
              <a:buChar char="•"/>
            </a:pPr>
            <a:r>
              <a:rPr lang="en-US" sz="2700">
                <a:solidFill>
                  <a:srgbClr val="000000"/>
                </a:solidFill>
                <a:latin typeface="Aptos"/>
                <a:ea typeface="Aptos"/>
                <a:cs typeface="Aptos"/>
                <a:sym typeface="Aptos"/>
              </a:rPr>
              <a:t>By submitting photographs, documents, or other supporting material, the nominee confirms they are authorised to share such material and that doing so does not breach any confidentiality obligations or legal restrictions.</a:t>
            </a:r>
          </a:p>
        </p:txBody>
      </p:sp>
      <p:grpSp>
        <p:nvGrpSpPr>
          <p:cNvPr name="Group 7" id="7"/>
          <p:cNvGrpSpPr/>
          <p:nvPr/>
        </p:nvGrpSpPr>
        <p:grpSpPr>
          <a:xfrm rot="0">
            <a:off x="986980" y="7159180"/>
            <a:ext cx="15801975" cy="2594420"/>
            <a:chOff x="0" y="0"/>
            <a:chExt cx="21069300" cy="3459226"/>
          </a:xfrm>
        </p:grpSpPr>
        <p:sp>
          <p:nvSpPr>
            <p:cNvPr name="Freeform 8" id="8"/>
            <p:cNvSpPr/>
            <p:nvPr/>
          </p:nvSpPr>
          <p:spPr>
            <a:xfrm flipH="false" flipV="false" rot="0">
              <a:off x="19050" y="19050"/>
              <a:ext cx="21031200" cy="3421126"/>
            </a:xfrm>
            <a:custGeom>
              <a:avLst/>
              <a:gdLst/>
              <a:ahLst/>
              <a:cxnLst/>
              <a:rect r="r" b="b" t="t" l="l"/>
              <a:pathLst>
                <a:path h="3421126" w="21031200">
                  <a:moveTo>
                    <a:pt x="0" y="0"/>
                  </a:moveTo>
                  <a:lnTo>
                    <a:pt x="21031200" y="0"/>
                  </a:lnTo>
                  <a:lnTo>
                    <a:pt x="21031200" y="3421126"/>
                  </a:lnTo>
                  <a:lnTo>
                    <a:pt x="0" y="3421126"/>
                  </a:lnTo>
                  <a:close/>
                </a:path>
              </a:pathLst>
            </a:custGeom>
            <a:solidFill>
              <a:srgbClr val="156082"/>
            </a:solidFill>
          </p:spPr>
        </p:sp>
        <p:sp>
          <p:nvSpPr>
            <p:cNvPr name="Freeform 9" id="9"/>
            <p:cNvSpPr/>
            <p:nvPr/>
          </p:nvSpPr>
          <p:spPr>
            <a:xfrm flipH="false" flipV="false" rot="0">
              <a:off x="0" y="0"/>
              <a:ext cx="21069300" cy="3459226"/>
            </a:xfrm>
            <a:custGeom>
              <a:avLst/>
              <a:gdLst/>
              <a:ahLst/>
              <a:cxnLst/>
              <a:rect r="r" b="b" t="t" l="l"/>
              <a:pathLst>
                <a:path h="3459226" w="21069300">
                  <a:moveTo>
                    <a:pt x="19050" y="0"/>
                  </a:moveTo>
                  <a:lnTo>
                    <a:pt x="21050250" y="0"/>
                  </a:lnTo>
                  <a:cubicBezTo>
                    <a:pt x="21060790" y="0"/>
                    <a:pt x="21069300" y="8509"/>
                    <a:pt x="21069300" y="19050"/>
                  </a:cubicBezTo>
                  <a:lnTo>
                    <a:pt x="21069300" y="3440176"/>
                  </a:lnTo>
                  <a:cubicBezTo>
                    <a:pt x="21069300" y="3450717"/>
                    <a:pt x="21060790" y="3459226"/>
                    <a:pt x="21050250" y="3459226"/>
                  </a:cubicBezTo>
                  <a:lnTo>
                    <a:pt x="19050" y="3459226"/>
                  </a:lnTo>
                  <a:cubicBezTo>
                    <a:pt x="8509" y="3459226"/>
                    <a:pt x="0" y="3450717"/>
                    <a:pt x="0" y="3440176"/>
                  </a:cubicBezTo>
                  <a:lnTo>
                    <a:pt x="0" y="19050"/>
                  </a:lnTo>
                  <a:cubicBezTo>
                    <a:pt x="0" y="8509"/>
                    <a:pt x="8509" y="0"/>
                    <a:pt x="19050" y="0"/>
                  </a:cubicBezTo>
                  <a:moveTo>
                    <a:pt x="19050" y="38100"/>
                  </a:moveTo>
                  <a:lnTo>
                    <a:pt x="19050" y="19050"/>
                  </a:lnTo>
                  <a:lnTo>
                    <a:pt x="38100" y="19050"/>
                  </a:lnTo>
                  <a:lnTo>
                    <a:pt x="38100" y="3440176"/>
                  </a:lnTo>
                  <a:lnTo>
                    <a:pt x="19050" y="3440176"/>
                  </a:lnTo>
                  <a:lnTo>
                    <a:pt x="19050" y="3421126"/>
                  </a:lnTo>
                  <a:lnTo>
                    <a:pt x="21050250" y="3421126"/>
                  </a:lnTo>
                  <a:lnTo>
                    <a:pt x="21050250" y="3440176"/>
                  </a:lnTo>
                  <a:lnTo>
                    <a:pt x="21031200" y="3440176"/>
                  </a:lnTo>
                  <a:lnTo>
                    <a:pt x="21031200" y="19050"/>
                  </a:lnTo>
                  <a:lnTo>
                    <a:pt x="21050250" y="19050"/>
                  </a:lnTo>
                  <a:lnTo>
                    <a:pt x="21050250" y="38100"/>
                  </a:lnTo>
                  <a:lnTo>
                    <a:pt x="19050" y="38100"/>
                  </a:lnTo>
                  <a:close/>
                </a:path>
              </a:pathLst>
            </a:custGeom>
            <a:solidFill>
              <a:srgbClr val="042433"/>
            </a:solidFill>
          </p:spPr>
        </p:sp>
        <p:sp>
          <p:nvSpPr>
            <p:cNvPr name="TextBox 10" id="10"/>
            <p:cNvSpPr txBox="true"/>
            <p:nvPr/>
          </p:nvSpPr>
          <p:spPr>
            <a:xfrm>
              <a:off x="0" y="0"/>
              <a:ext cx="21069300" cy="3459226"/>
            </a:xfrm>
            <a:prstGeom prst="rect">
              <a:avLst/>
            </a:prstGeom>
          </p:spPr>
          <p:txBody>
            <a:bodyPr anchor="ctr" rtlCol="false" tIns="50800" lIns="50800" bIns="50800" rIns="50800"/>
            <a:lstStyle/>
            <a:p>
              <a:pPr algn="just">
                <a:lnSpc>
                  <a:spcPts val="3240"/>
                </a:lnSpc>
              </a:pPr>
              <a:r>
                <a:rPr lang="en-US" sz="2700" b="true">
                  <a:solidFill>
                    <a:srgbClr val="FFFFFF"/>
                  </a:solidFill>
                  <a:latin typeface="Aptos Bold"/>
                  <a:ea typeface="Aptos Bold"/>
                  <a:cs typeface="Aptos Bold"/>
                  <a:sym typeface="Aptos Bold"/>
                </a:rPr>
                <a:t>IMPORTANT SUBMISISON RULES:</a:t>
              </a:r>
            </a:p>
            <a:p>
              <a:pPr algn="just" marL="488632" indent="-244316" lvl="1">
                <a:lnSpc>
                  <a:spcPts val="3240"/>
                </a:lnSpc>
                <a:buFont typeface="Arial"/>
                <a:buChar char="•"/>
              </a:pPr>
              <a:r>
                <a:rPr lang="en-US" sz="2700">
                  <a:solidFill>
                    <a:srgbClr val="FFFFFF"/>
                  </a:solidFill>
                  <a:latin typeface="Aptos"/>
                  <a:ea typeface="Aptos"/>
                  <a:cs typeface="Aptos"/>
                  <a:sym typeface="Aptos"/>
                </a:rPr>
                <a:t>Maximum file size for the completed nomination (including all embedded attachments) is 10 MB.</a:t>
              </a:r>
            </a:p>
            <a:p>
              <a:pPr algn="just" marL="488632" indent="-244316" lvl="1">
                <a:lnSpc>
                  <a:spcPts val="3240"/>
                </a:lnSpc>
                <a:buFont typeface="Arial"/>
                <a:buChar char="•"/>
              </a:pPr>
              <a:r>
                <a:rPr lang="en-US" sz="2700">
                  <a:solidFill>
                    <a:srgbClr val="FFFFFF"/>
                  </a:solidFill>
                  <a:latin typeface="Aptos"/>
                  <a:ea typeface="Aptos"/>
                  <a:cs typeface="Aptos"/>
                  <a:sym typeface="Aptos"/>
                </a:rPr>
                <a:t>Supporting documents must be relevant and clearly referenced.</a:t>
              </a:r>
            </a:p>
            <a:p>
              <a:pPr algn="just" marL="488632" indent="-244316" lvl="1">
                <a:lnSpc>
                  <a:spcPts val="3240"/>
                </a:lnSpc>
                <a:buFont typeface="Arial"/>
                <a:buChar char="•"/>
              </a:pPr>
              <a:r>
                <a:rPr lang="en-US" sz="2700">
                  <a:solidFill>
                    <a:srgbClr val="FFFFFF"/>
                  </a:solidFill>
                  <a:latin typeface="Aptos"/>
                  <a:ea typeface="Aptos"/>
                  <a:cs typeface="Aptos"/>
                  <a:sym typeface="Aptos"/>
                </a:rPr>
                <a:t>No additional supporting attachments will be accepted after submission. Only what is included within the nomination file will be reviewed.</a:t>
              </a:r>
            </a:p>
            <a:p>
              <a:pPr algn="just" marL="488632" indent="-244316" lvl="1">
                <a:lnSpc>
                  <a:spcPts val="3240"/>
                </a:lnSpc>
                <a:buFont typeface="Arial"/>
                <a:buChar char="•"/>
              </a:pPr>
              <a:r>
                <a:rPr lang="en-US" sz="2700">
                  <a:solidFill>
                    <a:srgbClr val="FFFFFF"/>
                  </a:solidFill>
                  <a:latin typeface="Aptos"/>
                  <a:ea typeface="Aptos"/>
                  <a:cs typeface="Aptos"/>
                  <a:sym typeface="Aptos"/>
                </a:rPr>
                <a:t>Only the first submission will be considered; subsequent uploads will not be reviewed.</a:t>
              </a:r>
            </a:p>
          </p:txBody>
        </p:sp>
      </p:gr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6666" r="0" b="-16666"/>
            </a:stretch>
          </a:blipFill>
        </p:spPr>
      </p:sp>
      <p:grpSp>
        <p:nvGrpSpPr>
          <p:cNvPr name="Group 3" id="3"/>
          <p:cNvGrpSpPr/>
          <p:nvPr/>
        </p:nvGrpSpPr>
        <p:grpSpPr>
          <a:xfrm rot="0">
            <a:off x="1028700" y="1028700"/>
            <a:ext cx="15773400" cy="1988345"/>
            <a:chOff x="0" y="0"/>
            <a:chExt cx="21031200" cy="2651126"/>
          </a:xfrm>
        </p:grpSpPr>
        <p:sp>
          <p:nvSpPr>
            <p:cNvPr name="Freeform 4" id="4"/>
            <p:cNvSpPr/>
            <p:nvPr/>
          </p:nvSpPr>
          <p:spPr>
            <a:xfrm flipH="false" flipV="false" rot="0">
              <a:off x="0" y="0"/>
              <a:ext cx="21031200" cy="2651126"/>
            </a:xfrm>
            <a:custGeom>
              <a:avLst/>
              <a:gdLst/>
              <a:ahLst/>
              <a:cxnLst/>
              <a:rect r="r" b="b" t="t" l="l"/>
              <a:pathLst>
                <a:path h="2651126" w="21031200">
                  <a:moveTo>
                    <a:pt x="0" y="0"/>
                  </a:moveTo>
                  <a:lnTo>
                    <a:pt x="21031200" y="0"/>
                  </a:lnTo>
                  <a:lnTo>
                    <a:pt x="21031200" y="2651126"/>
                  </a:lnTo>
                  <a:lnTo>
                    <a:pt x="0" y="2651126"/>
                  </a:lnTo>
                  <a:close/>
                </a:path>
              </a:pathLst>
            </a:custGeom>
            <a:solidFill>
              <a:srgbClr val="000000">
                <a:alpha val="0"/>
              </a:srgbClr>
            </a:solidFill>
          </p:spPr>
        </p:sp>
        <p:sp>
          <p:nvSpPr>
            <p:cNvPr name="TextBox 5" id="5"/>
            <p:cNvSpPr txBox="true"/>
            <p:nvPr/>
          </p:nvSpPr>
          <p:spPr>
            <a:xfrm>
              <a:off x="0" y="66675"/>
              <a:ext cx="21031200" cy="2584451"/>
            </a:xfrm>
            <a:prstGeom prst="rect">
              <a:avLst/>
            </a:prstGeom>
          </p:spPr>
          <p:txBody>
            <a:bodyPr anchor="ctr" rtlCol="false" tIns="0" lIns="0" bIns="0" rIns="0"/>
            <a:lstStyle/>
            <a:p>
              <a:pPr algn="l">
                <a:lnSpc>
                  <a:spcPts val="7128"/>
                </a:lnSpc>
              </a:pPr>
              <a:r>
                <a:rPr lang="en-US" sz="6600" b="true">
                  <a:solidFill>
                    <a:srgbClr val="000000"/>
                  </a:solidFill>
                  <a:latin typeface="Aptos Bold"/>
                  <a:ea typeface="Aptos Bold"/>
                  <a:cs typeface="Aptos Bold"/>
                  <a:sym typeface="Aptos Bold"/>
                </a:rPr>
                <a:t>Section 1: Award &amp; Nominee Information</a:t>
              </a:r>
            </a:p>
          </p:txBody>
        </p:sp>
      </p:grpSp>
      <p:sp>
        <p:nvSpPr>
          <p:cNvPr name="TextBox 6" id="6"/>
          <p:cNvSpPr txBox="true"/>
          <p:nvPr/>
        </p:nvSpPr>
        <p:spPr>
          <a:xfrm rot="0">
            <a:off x="1028700" y="3040756"/>
            <a:ext cx="15896844" cy="6695032"/>
          </a:xfrm>
          <a:prstGeom prst="rect">
            <a:avLst/>
          </a:prstGeom>
        </p:spPr>
        <p:txBody>
          <a:bodyPr anchor="t" rtlCol="false" tIns="0" lIns="0" bIns="0" rIns="0">
            <a:spAutoFit/>
          </a:bodyPr>
          <a:lstStyle/>
          <a:p>
            <a:pPr algn="just" marL="488632" indent="-244316" lvl="1">
              <a:lnSpc>
                <a:spcPts val="3240"/>
              </a:lnSpc>
              <a:buFont typeface="Arial"/>
              <a:buChar char="•"/>
            </a:pPr>
            <a:r>
              <a:rPr lang="en-US" sz="2700">
                <a:solidFill>
                  <a:srgbClr val="000000"/>
                </a:solidFill>
                <a:latin typeface="Aptos"/>
                <a:ea typeface="Aptos"/>
                <a:cs typeface="Aptos"/>
                <a:sym typeface="Aptos"/>
              </a:rPr>
              <a:t>Award Category:</a:t>
            </a:r>
          </a:p>
          <a:p>
            <a:pPr algn="just" marL="488632" indent="-244316" lvl="1">
              <a:lnSpc>
                <a:spcPts val="3240"/>
              </a:lnSpc>
            </a:pPr>
          </a:p>
          <a:p>
            <a:pPr algn="just" marL="488632" indent="-244316" lvl="1">
              <a:lnSpc>
                <a:spcPts val="3240"/>
              </a:lnSpc>
              <a:buFont typeface="Arial"/>
              <a:buChar char="•"/>
            </a:pPr>
            <a:r>
              <a:rPr lang="en-US" sz="2700">
                <a:solidFill>
                  <a:srgbClr val="000000"/>
                </a:solidFill>
                <a:latin typeface="Aptos"/>
                <a:ea typeface="Aptos"/>
                <a:cs typeface="Aptos"/>
                <a:sym typeface="Aptos"/>
              </a:rPr>
              <a:t>Full Name of Project / Company:</a:t>
            </a:r>
          </a:p>
          <a:p>
            <a:pPr algn="just" marL="488632" indent="-244316" lvl="1">
              <a:lnSpc>
                <a:spcPts val="3240"/>
              </a:lnSpc>
            </a:pPr>
          </a:p>
          <a:p>
            <a:pPr algn="just" marL="488632" indent="-244316" lvl="1">
              <a:lnSpc>
                <a:spcPts val="3240"/>
              </a:lnSpc>
              <a:buFont typeface="Arial"/>
              <a:buChar char="•"/>
            </a:pPr>
            <a:r>
              <a:rPr lang="en-US" sz="2700">
                <a:solidFill>
                  <a:srgbClr val="000000"/>
                </a:solidFill>
                <a:latin typeface="Aptos"/>
                <a:ea typeface="Aptos"/>
                <a:cs typeface="Aptos"/>
                <a:sym typeface="Aptos"/>
              </a:rPr>
              <a:t>Registration details of nominated company:</a:t>
            </a:r>
          </a:p>
          <a:p>
            <a:pPr algn="just" marL="488632" indent="-244316" lvl="1">
              <a:lnSpc>
                <a:spcPts val="3240"/>
              </a:lnSpc>
            </a:pPr>
          </a:p>
          <a:p>
            <a:pPr algn="just" marL="488632" indent="-244316" lvl="1">
              <a:lnSpc>
                <a:spcPts val="3240"/>
              </a:lnSpc>
              <a:buFont typeface="Arial"/>
              <a:buChar char="•"/>
            </a:pPr>
            <a:r>
              <a:rPr lang="en-US" sz="2700">
                <a:solidFill>
                  <a:srgbClr val="000000"/>
                </a:solidFill>
                <a:latin typeface="Aptos"/>
                <a:ea typeface="Aptos"/>
                <a:cs typeface="Aptos"/>
                <a:sym typeface="Aptos"/>
              </a:rPr>
              <a:t>Timelines linked to nominated category:</a:t>
            </a:r>
          </a:p>
          <a:p>
            <a:pPr algn="just" marL="488632" indent="-244316" lvl="1">
              <a:lnSpc>
                <a:spcPts val="3240"/>
              </a:lnSpc>
            </a:pPr>
          </a:p>
          <a:p>
            <a:pPr algn="just" marL="1174432" indent="-391478" lvl="2">
              <a:lnSpc>
                <a:spcPts val="3240"/>
              </a:lnSpc>
              <a:buFont typeface="Arial"/>
              <a:buChar char="⚬"/>
            </a:pPr>
            <a:r>
              <a:rPr lang="en-US" sz="2700">
                <a:solidFill>
                  <a:srgbClr val="000000"/>
                </a:solidFill>
                <a:latin typeface="Aptos"/>
                <a:ea typeface="Aptos"/>
                <a:cs typeface="Aptos"/>
                <a:sym typeface="Aptos"/>
              </a:rPr>
              <a:t>Project – Date of operationalisation</a:t>
            </a:r>
          </a:p>
          <a:p>
            <a:pPr algn="just" marL="1174432" indent="-391478" lvl="2">
              <a:lnSpc>
                <a:spcPts val="3240"/>
              </a:lnSpc>
            </a:pPr>
          </a:p>
          <a:p>
            <a:pPr algn="just" marL="1174432" indent="-391478" lvl="2">
              <a:lnSpc>
                <a:spcPts val="3240"/>
              </a:lnSpc>
              <a:buFont typeface="Arial"/>
              <a:buChar char="⚬"/>
            </a:pPr>
            <a:r>
              <a:rPr lang="en-US" sz="2700">
                <a:solidFill>
                  <a:srgbClr val="000000"/>
                </a:solidFill>
                <a:latin typeface="Aptos"/>
                <a:ea typeface="Aptos"/>
                <a:cs typeface="Aptos"/>
                <a:sym typeface="Aptos"/>
              </a:rPr>
              <a:t>Company – Last two years’ operational details (Revenue Details and Number of employees)</a:t>
            </a:r>
          </a:p>
          <a:p>
            <a:pPr algn="just" marL="1174432" indent="-391478" lvl="2">
              <a:lnSpc>
                <a:spcPts val="3240"/>
              </a:lnSpc>
            </a:pPr>
          </a:p>
          <a:p>
            <a:pPr algn="just" marL="488632" indent="-244316" lvl="1">
              <a:lnSpc>
                <a:spcPts val="3240"/>
              </a:lnSpc>
              <a:buFont typeface="Arial"/>
              <a:buChar char="•"/>
            </a:pPr>
            <a:r>
              <a:rPr lang="en-US" sz="2700">
                <a:solidFill>
                  <a:srgbClr val="000000"/>
                </a:solidFill>
                <a:latin typeface="Aptos"/>
                <a:ea typeface="Aptos"/>
                <a:cs typeface="Aptos"/>
                <a:sym typeface="Aptos"/>
              </a:rPr>
              <a:t>Full address of project/company:</a:t>
            </a:r>
          </a:p>
          <a:p>
            <a:pPr algn="just" marL="488632" indent="-244316" lvl="1">
              <a:lnSpc>
                <a:spcPts val="3240"/>
              </a:lnSpc>
            </a:pPr>
          </a:p>
          <a:p>
            <a:pPr algn="just" marL="488632" indent="-244316" lvl="1">
              <a:lnSpc>
                <a:spcPts val="3240"/>
              </a:lnSpc>
              <a:buFont typeface="Arial"/>
              <a:buChar char="•"/>
            </a:pPr>
            <a:r>
              <a:rPr lang="en-US" sz="2700">
                <a:solidFill>
                  <a:srgbClr val="000000"/>
                </a:solidFill>
                <a:latin typeface="Aptos"/>
                <a:ea typeface="Aptos"/>
                <a:cs typeface="Aptos"/>
                <a:sym typeface="Aptos"/>
              </a:rPr>
              <a:t>Key personnel &amp; contact details (associated with the project/company, willing to interact with jury/committee)</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6666" r="0" b="-16666"/>
            </a:stretch>
          </a:blipFill>
        </p:spPr>
      </p:sp>
      <p:grpSp>
        <p:nvGrpSpPr>
          <p:cNvPr name="Group 3" id="3"/>
          <p:cNvGrpSpPr/>
          <p:nvPr/>
        </p:nvGrpSpPr>
        <p:grpSpPr>
          <a:xfrm rot="0">
            <a:off x="1028700" y="1028700"/>
            <a:ext cx="15773400" cy="1988345"/>
            <a:chOff x="0" y="0"/>
            <a:chExt cx="21031200" cy="2651126"/>
          </a:xfrm>
        </p:grpSpPr>
        <p:sp>
          <p:nvSpPr>
            <p:cNvPr name="Freeform 4" id="4"/>
            <p:cNvSpPr/>
            <p:nvPr/>
          </p:nvSpPr>
          <p:spPr>
            <a:xfrm flipH="false" flipV="false" rot="0">
              <a:off x="0" y="0"/>
              <a:ext cx="21031200" cy="2651126"/>
            </a:xfrm>
            <a:custGeom>
              <a:avLst/>
              <a:gdLst/>
              <a:ahLst/>
              <a:cxnLst/>
              <a:rect r="r" b="b" t="t" l="l"/>
              <a:pathLst>
                <a:path h="2651126" w="21031200">
                  <a:moveTo>
                    <a:pt x="0" y="0"/>
                  </a:moveTo>
                  <a:lnTo>
                    <a:pt x="21031200" y="0"/>
                  </a:lnTo>
                  <a:lnTo>
                    <a:pt x="21031200" y="2651126"/>
                  </a:lnTo>
                  <a:lnTo>
                    <a:pt x="0" y="2651126"/>
                  </a:lnTo>
                  <a:close/>
                </a:path>
              </a:pathLst>
            </a:custGeom>
            <a:solidFill>
              <a:srgbClr val="000000">
                <a:alpha val="0"/>
              </a:srgbClr>
            </a:solidFill>
          </p:spPr>
        </p:sp>
        <p:sp>
          <p:nvSpPr>
            <p:cNvPr name="TextBox 5" id="5"/>
            <p:cNvSpPr txBox="true"/>
            <p:nvPr/>
          </p:nvSpPr>
          <p:spPr>
            <a:xfrm>
              <a:off x="0" y="66675"/>
              <a:ext cx="21031200" cy="2584451"/>
            </a:xfrm>
            <a:prstGeom prst="rect">
              <a:avLst/>
            </a:prstGeom>
          </p:spPr>
          <p:txBody>
            <a:bodyPr anchor="ctr" rtlCol="false" tIns="0" lIns="0" bIns="0" rIns="0"/>
            <a:lstStyle/>
            <a:p>
              <a:pPr algn="l">
                <a:lnSpc>
                  <a:spcPts val="7128"/>
                </a:lnSpc>
              </a:pPr>
              <a:r>
                <a:rPr lang="en-US" sz="6600" b="true">
                  <a:solidFill>
                    <a:srgbClr val="000000"/>
                  </a:solidFill>
                  <a:latin typeface="Aptos Bold"/>
                  <a:ea typeface="Aptos Bold"/>
                  <a:cs typeface="Aptos Bold"/>
                  <a:sym typeface="Aptos Bold"/>
                </a:rPr>
                <a:t>Section 1: Nominated By</a:t>
              </a:r>
            </a:p>
          </p:txBody>
        </p:sp>
      </p:grpSp>
      <p:sp>
        <p:nvSpPr>
          <p:cNvPr name="TextBox 6" id="6"/>
          <p:cNvSpPr txBox="true"/>
          <p:nvPr/>
        </p:nvSpPr>
        <p:spPr>
          <a:xfrm rot="0">
            <a:off x="1028700" y="3250228"/>
            <a:ext cx="8958834" cy="3786544"/>
          </a:xfrm>
          <a:prstGeom prst="rect">
            <a:avLst/>
          </a:prstGeom>
        </p:spPr>
        <p:txBody>
          <a:bodyPr anchor="t" rtlCol="false" tIns="0" lIns="0" bIns="0" rIns="0">
            <a:spAutoFit/>
          </a:bodyPr>
          <a:lstStyle/>
          <a:p>
            <a:pPr algn="l" marL="488632" indent="-244316" lvl="1">
              <a:lnSpc>
                <a:spcPts val="3240"/>
              </a:lnSpc>
              <a:buFont typeface="Arial"/>
              <a:buChar char="•"/>
            </a:pPr>
            <a:r>
              <a:rPr lang="en-US" sz="2700">
                <a:solidFill>
                  <a:srgbClr val="000000"/>
                </a:solidFill>
                <a:latin typeface="Aptos"/>
                <a:ea typeface="Aptos"/>
                <a:cs typeface="Aptos"/>
                <a:sym typeface="Aptos"/>
              </a:rPr>
              <a:t>Full name of nominating person:</a:t>
            </a:r>
          </a:p>
          <a:p>
            <a:pPr algn="l" marL="488632" indent="-244316" lvl="1">
              <a:lnSpc>
                <a:spcPts val="3240"/>
              </a:lnSpc>
            </a:pPr>
          </a:p>
          <a:p>
            <a:pPr algn="l" marL="488632" indent="-244316" lvl="1">
              <a:lnSpc>
                <a:spcPts val="3240"/>
              </a:lnSpc>
              <a:buFont typeface="Arial"/>
              <a:buChar char="•"/>
            </a:pPr>
            <a:r>
              <a:rPr lang="en-US" sz="2700">
                <a:solidFill>
                  <a:srgbClr val="000000"/>
                </a:solidFill>
                <a:latin typeface="Aptos"/>
                <a:ea typeface="Aptos"/>
                <a:cs typeface="Aptos"/>
                <a:sym typeface="Aptos"/>
              </a:rPr>
              <a:t>Mobile number:</a:t>
            </a:r>
          </a:p>
          <a:p>
            <a:pPr algn="l" marL="488632" indent="-244316" lvl="1">
              <a:lnSpc>
                <a:spcPts val="3240"/>
              </a:lnSpc>
            </a:pPr>
          </a:p>
          <a:p>
            <a:pPr algn="l" marL="488632" indent="-244316" lvl="1">
              <a:lnSpc>
                <a:spcPts val="3240"/>
              </a:lnSpc>
              <a:buFont typeface="Arial"/>
              <a:buChar char="•"/>
            </a:pPr>
            <a:r>
              <a:rPr lang="en-US" sz="2700">
                <a:solidFill>
                  <a:srgbClr val="000000"/>
                </a:solidFill>
                <a:latin typeface="Aptos"/>
                <a:ea typeface="Aptos"/>
                <a:cs typeface="Aptos"/>
                <a:sym typeface="Aptos"/>
              </a:rPr>
              <a:t>Email:</a:t>
            </a:r>
          </a:p>
          <a:p>
            <a:pPr algn="l" marL="488632" indent="-244316" lvl="1">
              <a:lnSpc>
                <a:spcPts val="3240"/>
              </a:lnSpc>
            </a:pPr>
          </a:p>
          <a:p>
            <a:pPr algn="l" marL="488632" indent="-244316" lvl="1">
              <a:lnSpc>
                <a:spcPts val="3240"/>
              </a:lnSpc>
              <a:buFont typeface="Arial"/>
              <a:buChar char="•"/>
            </a:pPr>
            <a:r>
              <a:rPr lang="en-US" sz="2700">
                <a:solidFill>
                  <a:srgbClr val="000000"/>
                </a:solidFill>
                <a:latin typeface="Aptos"/>
                <a:ea typeface="Aptos"/>
                <a:cs typeface="Aptos"/>
                <a:sym typeface="Aptos"/>
              </a:rPr>
              <a:t>Address:</a:t>
            </a:r>
          </a:p>
          <a:p>
            <a:pPr algn="l" marL="488632" indent="-244316" lvl="1">
              <a:lnSpc>
                <a:spcPts val="3240"/>
              </a:lnSpc>
            </a:pPr>
          </a:p>
          <a:p>
            <a:pPr algn="l" marL="488632" indent="-244316" lvl="1">
              <a:lnSpc>
                <a:spcPts val="3240"/>
              </a:lnSpc>
              <a:buFont typeface="Arial"/>
              <a:buChar char="•"/>
            </a:pPr>
            <a:r>
              <a:rPr lang="en-US" sz="2700">
                <a:solidFill>
                  <a:srgbClr val="000000"/>
                </a:solidFill>
                <a:latin typeface="Aptos"/>
                <a:ea typeface="Aptos"/>
                <a:cs typeface="Aptos"/>
                <a:sym typeface="Aptos"/>
              </a:rPr>
              <a:t>Relation/relevance to the project/company:</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6666" r="0" b="-16666"/>
            </a:stretch>
          </a:blipFill>
        </p:spPr>
      </p:sp>
      <p:grpSp>
        <p:nvGrpSpPr>
          <p:cNvPr name="Group 3" id="3"/>
          <p:cNvGrpSpPr/>
          <p:nvPr/>
        </p:nvGrpSpPr>
        <p:grpSpPr>
          <a:xfrm rot="0">
            <a:off x="5436440" y="210880"/>
            <a:ext cx="7415120" cy="1249798"/>
            <a:chOff x="0" y="0"/>
            <a:chExt cx="9886827" cy="1666397"/>
          </a:xfrm>
        </p:grpSpPr>
        <p:sp>
          <p:nvSpPr>
            <p:cNvPr name="Freeform 4" id="4"/>
            <p:cNvSpPr/>
            <p:nvPr/>
          </p:nvSpPr>
          <p:spPr>
            <a:xfrm flipH="false" flipV="false" rot="0">
              <a:off x="0" y="0"/>
              <a:ext cx="9886828" cy="1666397"/>
            </a:xfrm>
            <a:custGeom>
              <a:avLst/>
              <a:gdLst/>
              <a:ahLst/>
              <a:cxnLst/>
              <a:rect r="r" b="b" t="t" l="l"/>
              <a:pathLst>
                <a:path h="1666397" w="9886828">
                  <a:moveTo>
                    <a:pt x="0" y="0"/>
                  </a:moveTo>
                  <a:lnTo>
                    <a:pt x="9886828" y="0"/>
                  </a:lnTo>
                  <a:lnTo>
                    <a:pt x="9886828" y="1666397"/>
                  </a:lnTo>
                  <a:lnTo>
                    <a:pt x="0" y="1666397"/>
                  </a:lnTo>
                  <a:close/>
                </a:path>
              </a:pathLst>
            </a:custGeom>
            <a:solidFill>
              <a:srgbClr val="000000">
                <a:alpha val="0"/>
              </a:srgbClr>
            </a:solidFill>
          </p:spPr>
        </p:sp>
        <p:sp>
          <p:nvSpPr>
            <p:cNvPr name="TextBox 5" id="5"/>
            <p:cNvSpPr txBox="true"/>
            <p:nvPr/>
          </p:nvSpPr>
          <p:spPr>
            <a:xfrm>
              <a:off x="0" y="66675"/>
              <a:ext cx="9886827" cy="1599722"/>
            </a:xfrm>
            <a:prstGeom prst="rect">
              <a:avLst/>
            </a:prstGeom>
          </p:spPr>
          <p:txBody>
            <a:bodyPr anchor="ctr" rtlCol="false" tIns="0" lIns="0" bIns="0" rIns="0"/>
            <a:lstStyle/>
            <a:p>
              <a:pPr algn="l">
                <a:lnSpc>
                  <a:spcPts val="7128"/>
                </a:lnSpc>
              </a:pPr>
              <a:r>
                <a:rPr lang="en-US" sz="6600" b="true">
                  <a:solidFill>
                    <a:srgbClr val="000000"/>
                  </a:solidFill>
                  <a:latin typeface="Aptos Bold"/>
                  <a:ea typeface="Aptos Bold"/>
                  <a:cs typeface="Aptos Bold"/>
                  <a:sym typeface="Aptos Bold"/>
                </a:rPr>
                <a:t>Awards Categories</a:t>
              </a:r>
            </a:p>
          </p:txBody>
        </p:sp>
      </p:grpSp>
      <p:graphicFrame>
        <p:nvGraphicFramePr>
          <p:cNvPr name="Table 6" id="6"/>
          <p:cNvGraphicFramePr>
            <a:graphicFrameLocks noGrp="true"/>
          </p:cNvGraphicFramePr>
          <p:nvPr/>
        </p:nvGraphicFramePr>
        <p:xfrm>
          <a:off x="411480" y="1460677"/>
          <a:ext cx="17312412" cy="0"/>
        </p:xfrm>
        <a:graphic>
          <a:graphicData uri="http://schemas.openxmlformats.org/drawingml/2006/table">
            <a:tbl>
              <a:tblPr/>
              <a:tblGrid>
                <a:gridCol w="17312412"/>
              </a:tblGrid>
              <a:tr h="0">
                <a:tc>
                  <a:txBody>
                    <a:bodyPr anchor="t" rtlCol="false"/>
                    <a:lstStyle/>
                    <a:p>
                      <a:pPr algn="l">
                        <a:lnSpc>
                          <a:spcPts val="1679"/>
                        </a:lnSpc>
                        <a:defRPr/>
                      </a:pPr>
                      <a:endParaRPr lang="en-US" sz="1100"/>
                    </a:p>
                  </a:txBody>
                  <a:tcPr marL="91440" marR="91440" marT="91440" marB="91440"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4762">
                      <a:solidFill>
                        <a:srgbClr val="000000"/>
                      </a:solidFill>
                      <a:prstDash val="solid"/>
                      <a:round/>
                      <a:headEnd type="none" w="med" len="med"/>
                      <a:tailEnd type="none" w="med" len="med"/>
                    </a:lnT>
                    <a:lnB cmpd="sng" algn="ctr" cap="flat" w="4762">
                      <a:solidFill>
                        <a:srgbClr val="000000"/>
                      </a:solidFill>
                      <a:prstDash val="solid"/>
                      <a:round/>
                      <a:headEnd type="none" w="med" len="med"/>
                      <a:tailEnd type="none" w="med" len="med"/>
                    </a:lnB>
                    <a:solidFill>
                      <a:srgbClr val="E8E8E8"/>
                    </a:solidFill>
                  </a:tcPr>
                </a:tc>
              </a:tr>
              <a:tr h="0">
                <a:tc>
                  <a:txBody>
                    <a:bodyPr anchor="t" rtlCol="false"/>
                    <a:lstStyle/>
                    <a:p>
                      <a:pPr algn="ctr">
                        <a:lnSpc>
                          <a:spcPts val="2520"/>
                        </a:lnSpc>
                        <a:defRPr/>
                      </a:pPr>
                      <a:r>
                        <a:rPr lang="en-US" sz="1800">
                          <a:solidFill>
                            <a:srgbClr val="000000"/>
                          </a:solidFill>
                          <a:latin typeface="Arimo"/>
                          <a:ea typeface="Arimo"/>
                          <a:cs typeface="Arimo"/>
                          <a:sym typeface="Arimo"/>
                        </a:rPr>
                        <a:t>Secure Corporate Campus of the Year</a:t>
                      </a:r>
                      <a:endParaRPr lang="en-US" sz="1100"/>
                    </a:p>
                  </a:txBody>
                  <a:tcPr marL="91440" marR="91440" marT="91440" marB="91440"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4762">
                      <a:solidFill>
                        <a:srgbClr val="000000"/>
                      </a:solidFill>
                      <a:prstDash val="solid"/>
                      <a:round/>
                      <a:headEnd type="none" w="med" len="med"/>
                      <a:tailEnd type="none" w="med" len="med"/>
                    </a:lnT>
                    <a:lnB cmpd="sng" algn="ctr" cap="flat" w="4762">
                      <a:solidFill>
                        <a:srgbClr val="000000"/>
                      </a:solidFill>
                      <a:prstDash val="solid"/>
                      <a:round/>
                      <a:headEnd type="none" w="med" len="med"/>
                      <a:tailEnd type="none" w="med" len="med"/>
                    </a:lnB>
                  </a:tcPr>
                </a:tc>
              </a:tr>
              <a:tr h="0">
                <a:tc>
                  <a:txBody>
                    <a:bodyPr anchor="t" rtlCol="false"/>
                    <a:lstStyle/>
                    <a:p>
                      <a:pPr algn="ctr">
                        <a:lnSpc>
                          <a:spcPts val="2520"/>
                        </a:lnSpc>
                        <a:defRPr/>
                      </a:pPr>
                      <a:r>
                        <a:rPr lang="en-US" sz="1800">
                          <a:solidFill>
                            <a:srgbClr val="000000"/>
                          </a:solidFill>
                          <a:latin typeface="Arimo"/>
                          <a:ea typeface="Arimo"/>
                          <a:cs typeface="Arimo"/>
                          <a:sym typeface="Arimo"/>
                        </a:rPr>
                        <a:t>Secure Manufacturing Facility of the Year</a:t>
                      </a:r>
                      <a:endParaRPr lang="en-US" sz="1100"/>
                    </a:p>
                  </a:txBody>
                  <a:tcPr marL="91440" marR="91440" marT="91440" marB="91440"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4762">
                      <a:solidFill>
                        <a:srgbClr val="000000"/>
                      </a:solidFill>
                      <a:prstDash val="solid"/>
                      <a:round/>
                      <a:headEnd type="none" w="med" len="med"/>
                      <a:tailEnd type="none" w="med" len="med"/>
                    </a:lnT>
                    <a:lnB cmpd="sng" algn="ctr" cap="flat" w="4762">
                      <a:solidFill>
                        <a:srgbClr val="000000"/>
                      </a:solidFill>
                      <a:prstDash val="solid"/>
                      <a:round/>
                      <a:headEnd type="none" w="med" len="med"/>
                      <a:tailEnd type="none" w="med" len="med"/>
                    </a:lnB>
                  </a:tcPr>
                </a:tc>
              </a:tr>
              <a:tr h="0">
                <a:tc>
                  <a:txBody>
                    <a:bodyPr anchor="t" rtlCol="false"/>
                    <a:lstStyle/>
                    <a:p>
                      <a:pPr algn="ctr">
                        <a:lnSpc>
                          <a:spcPts val="2520"/>
                        </a:lnSpc>
                        <a:defRPr/>
                      </a:pPr>
                      <a:r>
                        <a:rPr lang="en-US" sz="1800">
                          <a:solidFill>
                            <a:srgbClr val="000000"/>
                          </a:solidFill>
                          <a:latin typeface="Arimo"/>
                          <a:ea typeface="Arimo"/>
                          <a:cs typeface="Arimo"/>
                          <a:sym typeface="Arimo"/>
                        </a:rPr>
                        <a:t>Secure Hotel Property of the Year</a:t>
                      </a:r>
                      <a:endParaRPr lang="en-US" sz="1100"/>
                    </a:p>
                  </a:txBody>
                  <a:tcPr marL="91440" marR="91440" marT="91440" marB="91440"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4762">
                      <a:solidFill>
                        <a:srgbClr val="000000"/>
                      </a:solidFill>
                      <a:prstDash val="solid"/>
                      <a:round/>
                      <a:headEnd type="none" w="med" len="med"/>
                      <a:tailEnd type="none" w="med" len="med"/>
                    </a:lnT>
                    <a:lnB cmpd="sng" algn="ctr" cap="flat" w="4762">
                      <a:solidFill>
                        <a:srgbClr val="000000"/>
                      </a:solidFill>
                      <a:prstDash val="solid"/>
                      <a:round/>
                      <a:headEnd type="none" w="med" len="med"/>
                      <a:tailEnd type="none" w="med" len="med"/>
                    </a:lnB>
                  </a:tcPr>
                </a:tc>
              </a:tr>
              <a:tr h="0">
                <a:tc>
                  <a:txBody>
                    <a:bodyPr anchor="t" rtlCol="false"/>
                    <a:lstStyle/>
                    <a:p>
                      <a:pPr algn="ctr">
                        <a:lnSpc>
                          <a:spcPts val="2520"/>
                        </a:lnSpc>
                        <a:defRPr/>
                      </a:pPr>
                      <a:r>
                        <a:rPr lang="en-US" sz="1800">
                          <a:solidFill>
                            <a:srgbClr val="000000"/>
                          </a:solidFill>
                          <a:latin typeface="Arimo"/>
                          <a:ea typeface="Arimo"/>
                          <a:cs typeface="Arimo"/>
                          <a:sym typeface="Arimo"/>
                        </a:rPr>
                        <a:t>Secure Shopping Mall of the Year</a:t>
                      </a:r>
                      <a:endParaRPr lang="en-US" sz="1100"/>
                    </a:p>
                  </a:txBody>
                  <a:tcPr marL="91440" marR="91440" marT="91440" marB="91440"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4762">
                      <a:solidFill>
                        <a:srgbClr val="000000"/>
                      </a:solidFill>
                      <a:prstDash val="solid"/>
                      <a:round/>
                      <a:headEnd type="none" w="med" len="med"/>
                      <a:tailEnd type="none" w="med" len="med"/>
                    </a:lnT>
                    <a:lnB cmpd="sng" algn="ctr" cap="flat" w="4762">
                      <a:solidFill>
                        <a:srgbClr val="000000"/>
                      </a:solidFill>
                      <a:prstDash val="solid"/>
                      <a:round/>
                      <a:headEnd type="none" w="med" len="med"/>
                      <a:tailEnd type="none" w="med" len="med"/>
                    </a:lnB>
                  </a:tcPr>
                </a:tc>
              </a:tr>
              <a:tr h="0">
                <a:tc>
                  <a:txBody>
                    <a:bodyPr anchor="t" rtlCol="false"/>
                    <a:lstStyle/>
                    <a:p>
                      <a:pPr algn="ctr">
                        <a:lnSpc>
                          <a:spcPts val="2520"/>
                        </a:lnSpc>
                        <a:defRPr/>
                      </a:pPr>
                      <a:r>
                        <a:rPr lang="en-US" sz="1800">
                          <a:solidFill>
                            <a:srgbClr val="000000"/>
                          </a:solidFill>
                          <a:latin typeface="Arimo"/>
                          <a:ea typeface="Arimo"/>
                          <a:cs typeface="Arimo"/>
                          <a:sym typeface="Arimo"/>
                        </a:rPr>
                        <a:t>Secure Training &amp; Awareness Initiative of the Year</a:t>
                      </a:r>
                      <a:endParaRPr lang="en-US" sz="1100"/>
                    </a:p>
                  </a:txBody>
                  <a:tcPr marL="91440" marR="91440" marT="91440" marB="91440"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4762">
                      <a:solidFill>
                        <a:srgbClr val="000000"/>
                      </a:solidFill>
                      <a:prstDash val="solid"/>
                      <a:round/>
                      <a:headEnd type="none" w="med" len="med"/>
                      <a:tailEnd type="none" w="med" len="med"/>
                    </a:lnT>
                    <a:lnB cmpd="sng" algn="ctr" cap="flat" w="4762">
                      <a:solidFill>
                        <a:srgbClr val="000000"/>
                      </a:solidFill>
                      <a:prstDash val="solid"/>
                      <a:round/>
                      <a:headEnd type="none" w="med" len="med"/>
                      <a:tailEnd type="none" w="med" len="med"/>
                    </a:lnB>
                  </a:tcPr>
                </a:tc>
              </a:tr>
              <a:tr h="0">
                <a:tc>
                  <a:txBody>
                    <a:bodyPr anchor="t" rtlCol="false"/>
                    <a:lstStyle/>
                    <a:p>
                      <a:pPr algn="ctr">
                        <a:lnSpc>
                          <a:spcPts val="2520"/>
                        </a:lnSpc>
                        <a:defRPr/>
                      </a:pPr>
                      <a:r>
                        <a:rPr lang="en-US" sz="1800">
                          <a:solidFill>
                            <a:srgbClr val="000000"/>
                          </a:solidFill>
                          <a:latin typeface="Arimo"/>
                          <a:ea typeface="Arimo"/>
                          <a:cs typeface="Arimo"/>
                          <a:sym typeface="Arimo"/>
                        </a:rPr>
                        <a:t>Made in India – Innovation Security Product</a:t>
                      </a:r>
                      <a:endParaRPr lang="en-US" sz="1100"/>
                    </a:p>
                  </a:txBody>
                  <a:tcPr marL="91440" marR="91440" marT="91440" marB="91440"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4762">
                      <a:solidFill>
                        <a:srgbClr val="000000"/>
                      </a:solidFill>
                      <a:prstDash val="solid"/>
                      <a:round/>
                      <a:headEnd type="none" w="med" len="med"/>
                      <a:tailEnd type="none" w="med" len="med"/>
                    </a:lnT>
                    <a:lnB cmpd="sng" algn="ctr" cap="flat" w="4762">
                      <a:solidFill>
                        <a:srgbClr val="000000"/>
                      </a:solidFill>
                      <a:prstDash val="solid"/>
                      <a:round/>
                      <a:headEnd type="none" w="med" len="med"/>
                      <a:tailEnd type="none" w="med" len="med"/>
                    </a:lnB>
                  </a:tcPr>
                </a:tc>
              </a:tr>
            </a:tbl>
          </a:graphicData>
        </a:graphic>
      </p:graphicFrame>
      <p:graphicFrame>
        <p:nvGraphicFramePr>
          <p:cNvPr name="Table 7" id="7"/>
          <p:cNvGraphicFramePr>
            <a:graphicFrameLocks noGrp="true"/>
          </p:cNvGraphicFramePr>
          <p:nvPr/>
        </p:nvGraphicFramePr>
        <p:xfrm>
          <a:off x="411480" y="4477094"/>
          <a:ext cx="17312412" cy="0"/>
        </p:xfrm>
        <a:graphic>
          <a:graphicData uri="http://schemas.openxmlformats.org/drawingml/2006/table">
            <a:tbl>
              <a:tblPr/>
              <a:tblGrid>
                <a:gridCol w="17312412"/>
              </a:tblGrid>
              <a:tr h="0">
                <a:tc>
                  <a:txBody>
                    <a:bodyPr anchor="t" rtlCol="false"/>
                    <a:lstStyle/>
                    <a:p>
                      <a:pPr algn="ctr">
                        <a:lnSpc>
                          <a:spcPts val="2520"/>
                        </a:lnSpc>
                        <a:defRPr/>
                      </a:pPr>
                      <a:r>
                        <a:rPr lang="en-US" b="true" sz="1800">
                          <a:solidFill>
                            <a:srgbClr val="000000"/>
                          </a:solidFill>
                          <a:latin typeface="Canva Sans Bold"/>
                          <a:ea typeface="Canva Sans Bold"/>
                          <a:cs typeface="Canva Sans Bold"/>
                          <a:sym typeface="Canva Sans Bold"/>
                        </a:rPr>
                        <a:t>Fire Safety Excellence Awards</a:t>
                      </a:r>
                      <a:endParaRPr lang="en-US" sz="1100"/>
                    </a:p>
                  </a:txBody>
                  <a:tcPr marL="91440" marR="91440" marT="91440" marB="91440"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4762">
                      <a:solidFill>
                        <a:srgbClr val="000000"/>
                      </a:solidFill>
                      <a:prstDash val="solid"/>
                      <a:round/>
                      <a:headEnd type="none" w="med" len="med"/>
                      <a:tailEnd type="none" w="med" len="med"/>
                    </a:lnT>
                    <a:lnB cmpd="sng" algn="ctr" cap="flat" w="4762">
                      <a:solidFill>
                        <a:srgbClr val="000000"/>
                      </a:solidFill>
                      <a:prstDash val="solid"/>
                      <a:round/>
                      <a:headEnd type="none" w="med" len="med"/>
                      <a:tailEnd type="none" w="med" len="med"/>
                    </a:lnB>
                    <a:solidFill>
                      <a:srgbClr val="E8E8E8"/>
                    </a:solidFill>
                  </a:tcPr>
                </a:tc>
              </a:tr>
              <a:tr h="0">
                <a:tc>
                  <a:txBody>
                    <a:bodyPr anchor="t" rtlCol="false"/>
                    <a:lstStyle/>
                    <a:p>
                      <a:pPr algn="ctr">
                        <a:lnSpc>
                          <a:spcPts val="2380"/>
                        </a:lnSpc>
                        <a:defRPr/>
                      </a:pPr>
                      <a:r>
                        <a:rPr lang="en-US" sz="1700">
                          <a:solidFill>
                            <a:srgbClr val="000000"/>
                          </a:solidFill>
                          <a:latin typeface="Arimo"/>
                          <a:ea typeface="Arimo"/>
                          <a:cs typeface="Arimo"/>
                          <a:sym typeface="Arimo"/>
                        </a:rPr>
                        <a:t>Fire-Safe Corporate Campus of the Year</a:t>
                      </a:r>
                      <a:endParaRPr lang="en-US" sz="1100"/>
                    </a:p>
                  </a:txBody>
                  <a:tcPr marL="91440" marR="91440" marT="91440" marB="91440"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4762">
                      <a:solidFill>
                        <a:srgbClr val="000000"/>
                      </a:solidFill>
                      <a:prstDash val="solid"/>
                      <a:round/>
                      <a:headEnd type="none" w="med" len="med"/>
                      <a:tailEnd type="none" w="med" len="med"/>
                    </a:lnT>
                    <a:lnB cmpd="sng" algn="ctr" cap="flat" w="4762">
                      <a:solidFill>
                        <a:srgbClr val="000000"/>
                      </a:solidFill>
                      <a:prstDash val="solid"/>
                      <a:round/>
                      <a:headEnd type="none" w="med" len="med"/>
                      <a:tailEnd type="none" w="med" len="med"/>
                    </a:lnB>
                  </a:tcPr>
                </a:tc>
              </a:tr>
              <a:tr h="0">
                <a:tc>
                  <a:txBody>
                    <a:bodyPr anchor="t" rtlCol="false"/>
                    <a:lstStyle/>
                    <a:p>
                      <a:pPr algn="ctr">
                        <a:lnSpc>
                          <a:spcPts val="2380"/>
                        </a:lnSpc>
                        <a:defRPr/>
                      </a:pPr>
                      <a:r>
                        <a:rPr lang="en-US" sz="1700">
                          <a:solidFill>
                            <a:srgbClr val="000000"/>
                          </a:solidFill>
                          <a:latin typeface="Arimo"/>
                          <a:ea typeface="Arimo"/>
                          <a:cs typeface="Arimo"/>
                          <a:sym typeface="Arimo"/>
                        </a:rPr>
                        <a:t>Fire-Safe Manufacturing Facility of the Year</a:t>
                      </a:r>
                      <a:endParaRPr lang="en-US" sz="1100"/>
                    </a:p>
                  </a:txBody>
                  <a:tcPr marL="91440" marR="91440" marT="91440" marB="91440"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4762">
                      <a:solidFill>
                        <a:srgbClr val="000000"/>
                      </a:solidFill>
                      <a:prstDash val="solid"/>
                      <a:round/>
                      <a:headEnd type="none" w="med" len="med"/>
                      <a:tailEnd type="none" w="med" len="med"/>
                    </a:lnT>
                    <a:lnB cmpd="sng" algn="ctr" cap="flat" w="4762">
                      <a:solidFill>
                        <a:srgbClr val="000000"/>
                      </a:solidFill>
                      <a:prstDash val="solid"/>
                      <a:round/>
                      <a:headEnd type="none" w="med" len="med"/>
                      <a:tailEnd type="none" w="med" len="med"/>
                    </a:lnB>
                  </a:tcPr>
                </a:tc>
              </a:tr>
              <a:tr h="0">
                <a:tc>
                  <a:txBody>
                    <a:bodyPr anchor="t" rtlCol="false"/>
                    <a:lstStyle/>
                    <a:p>
                      <a:pPr algn="ctr">
                        <a:lnSpc>
                          <a:spcPts val="2380"/>
                        </a:lnSpc>
                        <a:defRPr/>
                      </a:pPr>
                      <a:r>
                        <a:rPr lang="en-US" sz="1700">
                          <a:solidFill>
                            <a:srgbClr val="000000"/>
                          </a:solidFill>
                          <a:latin typeface="Arimo"/>
                          <a:ea typeface="Arimo"/>
                          <a:cs typeface="Arimo"/>
                          <a:sym typeface="Arimo"/>
                        </a:rPr>
                        <a:t>Fire-Safe Hotel Property of the Year</a:t>
                      </a:r>
                      <a:endParaRPr lang="en-US" sz="1100"/>
                    </a:p>
                  </a:txBody>
                  <a:tcPr marL="91440" marR="91440" marT="91440" marB="91440"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4762">
                      <a:solidFill>
                        <a:srgbClr val="000000"/>
                      </a:solidFill>
                      <a:prstDash val="solid"/>
                      <a:round/>
                      <a:headEnd type="none" w="med" len="med"/>
                      <a:tailEnd type="none" w="med" len="med"/>
                    </a:lnT>
                    <a:lnB cmpd="sng" algn="ctr" cap="flat" w="4762">
                      <a:solidFill>
                        <a:srgbClr val="000000"/>
                      </a:solidFill>
                      <a:prstDash val="solid"/>
                      <a:round/>
                      <a:headEnd type="none" w="med" len="med"/>
                      <a:tailEnd type="none" w="med" len="med"/>
                    </a:lnB>
                  </a:tcPr>
                </a:tc>
              </a:tr>
              <a:tr h="0">
                <a:tc>
                  <a:txBody>
                    <a:bodyPr anchor="t" rtlCol="false"/>
                    <a:lstStyle/>
                    <a:p>
                      <a:pPr algn="ctr">
                        <a:lnSpc>
                          <a:spcPts val="2380"/>
                        </a:lnSpc>
                        <a:defRPr/>
                      </a:pPr>
                      <a:r>
                        <a:rPr lang="en-US" sz="1700">
                          <a:solidFill>
                            <a:srgbClr val="000000"/>
                          </a:solidFill>
                          <a:latin typeface="Arimo"/>
                          <a:ea typeface="Arimo"/>
                          <a:cs typeface="Arimo"/>
                          <a:sym typeface="Arimo"/>
                        </a:rPr>
                        <a:t>Fire-Safe Shopping Mall of the Year</a:t>
                      </a:r>
                      <a:endParaRPr lang="en-US" sz="1100"/>
                    </a:p>
                  </a:txBody>
                  <a:tcPr marL="91440" marR="91440" marT="91440" marB="91440"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4762">
                      <a:solidFill>
                        <a:srgbClr val="000000"/>
                      </a:solidFill>
                      <a:prstDash val="solid"/>
                      <a:round/>
                      <a:headEnd type="none" w="med" len="med"/>
                      <a:tailEnd type="none" w="med" len="med"/>
                    </a:lnT>
                    <a:lnB cmpd="sng" algn="ctr" cap="flat" w="4762">
                      <a:solidFill>
                        <a:srgbClr val="000000"/>
                      </a:solidFill>
                      <a:prstDash val="solid"/>
                      <a:round/>
                      <a:headEnd type="none" w="med" len="med"/>
                      <a:tailEnd type="none" w="med" len="med"/>
                    </a:lnB>
                  </a:tcPr>
                </a:tc>
              </a:tr>
              <a:tr h="0">
                <a:tc>
                  <a:txBody>
                    <a:bodyPr anchor="t" rtlCol="false"/>
                    <a:lstStyle/>
                    <a:p>
                      <a:pPr algn="ctr">
                        <a:lnSpc>
                          <a:spcPts val="2380"/>
                        </a:lnSpc>
                        <a:defRPr/>
                      </a:pPr>
                      <a:r>
                        <a:rPr lang="en-US" sz="1700">
                          <a:solidFill>
                            <a:srgbClr val="000000"/>
                          </a:solidFill>
                          <a:latin typeface="Arimo"/>
                          <a:ea typeface="Arimo"/>
                          <a:cs typeface="Arimo"/>
                          <a:sym typeface="Arimo"/>
                        </a:rPr>
                        <a:t>Fire Safety Initiative of the Year</a:t>
                      </a:r>
                      <a:endParaRPr lang="en-US" sz="1100"/>
                    </a:p>
                  </a:txBody>
                  <a:tcPr marL="91440" marR="91440" marT="91440" marB="91440"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4762">
                      <a:solidFill>
                        <a:srgbClr val="000000"/>
                      </a:solidFill>
                      <a:prstDash val="solid"/>
                      <a:round/>
                      <a:headEnd type="none" w="med" len="med"/>
                      <a:tailEnd type="none" w="med" len="med"/>
                    </a:lnT>
                    <a:lnB cmpd="sng" algn="ctr" cap="flat" w="4762">
                      <a:solidFill>
                        <a:srgbClr val="000000"/>
                      </a:solidFill>
                      <a:prstDash val="solid"/>
                      <a:round/>
                      <a:headEnd type="none" w="med" len="med"/>
                      <a:tailEnd type="none" w="med" len="med"/>
                    </a:lnB>
                  </a:tcPr>
                </a:tc>
              </a:tr>
              <a:tr h="0">
                <a:tc>
                  <a:txBody>
                    <a:bodyPr anchor="t" rtlCol="false"/>
                    <a:lstStyle/>
                    <a:p>
                      <a:pPr algn="ctr">
                        <a:lnSpc>
                          <a:spcPts val="2380"/>
                        </a:lnSpc>
                        <a:defRPr/>
                      </a:pPr>
                      <a:r>
                        <a:rPr lang="en-US" sz="1700">
                          <a:solidFill>
                            <a:srgbClr val="000000"/>
                          </a:solidFill>
                          <a:latin typeface="Arimo"/>
                          <a:ea typeface="Arimo"/>
                          <a:cs typeface="Arimo"/>
                          <a:sym typeface="Arimo"/>
                        </a:rPr>
                        <a:t>Made in India- Innovative Fire Safety Product</a:t>
                      </a:r>
                      <a:endParaRPr lang="en-US" sz="1100"/>
                    </a:p>
                  </a:txBody>
                  <a:tcPr marL="91440" marR="91440" marT="91440" marB="91440"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4762">
                      <a:solidFill>
                        <a:srgbClr val="000000"/>
                      </a:solidFill>
                      <a:prstDash val="solid"/>
                      <a:round/>
                      <a:headEnd type="none" w="med" len="med"/>
                      <a:tailEnd type="none" w="med" len="med"/>
                    </a:lnT>
                    <a:lnB cmpd="sng" algn="ctr" cap="flat" w="4762">
                      <a:solidFill>
                        <a:srgbClr val="000000"/>
                      </a:solidFill>
                      <a:prstDash val="solid"/>
                      <a:round/>
                      <a:headEnd type="none" w="med" len="med"/>
                      <a:tailEnd type="none" w="med" len="med"/>
                    </a:lnB>
                  </a:tcPr>
                </a:tc>
              </a:tr>
            </a:tbl>
          </a:graphicData>
        </a:graphic>
      </p:graphicFrame>
      <p:graphicFrame>
        <p:nvGraphicFramePr>
          <p:cNvPr name="Table 8" id="8"/>
          <p:cNvGraphicFramePr>
            <a:graphicFrameLocks noGrp="true"/>
          </p:cNvGraphicFramePr>
          <p:nvPr/>
        </p:nvGraphicFramePr>
        <p:xfrm>
          <a:off x="411480" y="7493511"/>
          <a:ext cx="17312412" cy="0"/>
        </p:xfrm>
        <a:graphic>
          <a:graphicData uri="http://schemas.openxmlformats.org/drawingml/2006/table">
            <a:tbl>
              <a:tblPr/>
              <a:tblGrid>
                <a:gridCol w="17312412"/>
              </a:tblGrid>
              <a:tr h="0">
                <a:tc>
                  <a:txBody>
                    <a:bodyPr anchor="t" rtlCol="false"/>
                    <a:lstStyle/>
                    <a:p>
                      <a:pPr algn="ctr">
                        <a:lnSpc>
                          <a:spcPts val="2520"/>
                        </a:lnSpc>
                        <a:defRPr/>
                      </a:pPr>
                      <a:r>
                        <a:rPr lang="en-US" b="true" sz="1800">
                          <a:solidFill>
                            <a:srgbClr val="000000"/>
                          </a:solidFill>
                          <a:latin typeface="Canva Sans Bold"/>
                          <a:ea typeface="Canva Sans Bold"/>
                          <a:cs typeface="Canva Sans Bold"/>
                          <a:sym typeface="Canva Sans Bold"/>
                        </a:rPr>
                        <a:t>Cyber &amp; InfoSec Excellence Awards</a:t>
                      </a:r>
                      <a:endParaRPr lang="en-US" sz="1100"/>
                    </a:p>
                  </a:txBody>
                  <a:tcPr marL="91440" marR="91440" marT="91440" marB="91440"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4762">
                      <a:solidFill>
                        <a:srgbClr val="000000"/>
                      </a:solidFill>
                      <a:prstDash val="solid"/>
                      <a:round/>
                      <a:headEnd type="none" w="med" len="med"/>
                      <a:tailEnd type="none" w="med" len="med"/>
                    </a:lnT>
                    <a:lnB cmpd="sng" algn="ctr" cap="flat" w="4762">
                      <a:solidFill>
                        <a:srgbClr val="000000"/>
                      </a:solidFill>
                      <a:prstDash val="solid"/>
                      <a:round/>
                      <a:headEnd type="none" w="med" len="med"/>
                      <a:tailEnd type="none" w="med" len="med"/>
                    </a:lnB>
                    <a:solidFill>
                      <a:srgbClr val="E8E8E8"/>
                    </a:solidFill>
                  </a:tcPr>
                </a:tc>
              </a:tr>
              <a:tr h="0">
                <a:tc>
                  <a:txBody>
                    <a:bodyPr anchor="t" rtlCol="false"/>
                    <a:lstStyle/>
                    <a:p>
                      <a:pPr algn="ctr">
                        <a:lnSpc>
                          <a:spcPts val="2379"/>
                        </a:lnSpc>
                        <a:defRPr/>
                      </a:pPr>
                      <a:r>
                        <a:rPr lang="en-US" sz="1699">
                          <a:solidFill>
                            <a:srgbClr val="000000"/>
                          </a:solidFill>
                          <a:latin typeface="Arimo"/>
                          <a:ea typeface="Arimo"/>
                          <a:cs typeface="Arimo"/>
                          <a:sym typeface="Arimo"/>
                        </a:rPr>
                        <a:t>Cybersecurity Service Provider of the Year</a:t>
                      </a:r>
                      <a:endParaRPr lang="en-US" sz="1100"/>
                    </a:p>
                  </a:txBody>
                  <a:tcPr marL="91440" marR="91440" marT="91440" marB="91440"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4762">
                      <a:solidFill>
                        <a:srgbClr val="000000"/>
                      </a:solidFill>
                      <a:prstDash val="solid"/>
                      <a:round/>
                      <a:headEnd type="none" w="med" len="med"/>
                      <a:tailEnd type="none" w="med" len="med"/>
                    </a:lnT>
                    <a:lnB cmpd="sng" algn="ctr" cap="flat" w="4762">
                      <a:solidFill>
                        <a:srgbClr val="000000"/>
                      </a:solidFill>
                      <a:prstDash val="solid"/>
                      <a:round/>
                      <a:headEnd type="none" w="med" len="med"/>
                      <a:tailEnd type="none" w="med" len="med"/>
                    </a:lnB>
                  </a:tcPr>
                </a:tc>
              </a:tr>
              <a:tr h="0">
                <a:tc>
                  <a:txBody>
                    <a:bodyPr anchor="t" rtlCol="false"/>
                    <a:lstStyle/>
                    <a:p>
                      <a:pPr algn="ctr">
                        <a:lnSpc>
                          <a:spcPts val="2379"/>
                        </a:lnSpc>
                        <a:defRPr/>
                      </a:pPr>
                      <a:r>
                        <a:rPr lang="en-US" sz="1699">
                          <a:solidFill>
                            <a:srgbClr val="000000"/>
                          </a:solidFill>
                          <a:latin typeface="Arimo"/>
                          <a:ea typeface="Arimo"/>
                          <a:cs typeface="Arimo"/>
                          <a:sym typeface="Arimo"/>
                        </a:rPr>
                        <a:t>Secure IoT Solution of the Year</a:t>
                      </a:r>
                      <a:endParaRPr lang="en-US" sz="1100"/>
                    </a:p>
                  </a:txBody>
                  <a:tcPr marL="91440" marR="91440" marT="91440" marB="91440"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4762">
                      <a:solidFill>
                        <a:srgbClr val="000000"/>
                      </a:solidFill>
                      <a:prstDash val="solid"/>
                      <a:round/>
                      <a:headEnd type="none" w="med" len="med"/>
                      <a:tailEnd type="none" w="med" len="med"/>
                    </a:lnT>
                    <a:lnB cmpd="sng" algn="ctr" cap="flat" w="4762">
                      <a:solidFill>
                        <a:srgbClr val="000000"/>
                      </a:solidFill>
                      <a:prstDash val="solid"/>
                      <a:round/>
                      <a:headEnd type="none" w="med" len="med"/>
                      <a:tailEnd type="none" w="med" len="med"/>
                    </a:lnB>
                  </a:tcPr>
                </a:tc>
              </a:tr>
              <a:tr h="0">
                <a:tc>
                  <a:txBody>
                    <a:bodyPr anchor="t" rtlCol="false"/>
                    <a:lstStyle/>
                    <a:p>
                      <a:pPr algn="ctr">
                        <a:lnSpc>
                          <a:spcPts val="2379"/>
                        </a:lnSpc>
                        <a:defRPr/>
                      </a:pPr>
                      <a:r>
                        <a:rPr lang="en-US" sz="1699">
                          <a:solidFill>
                            <a:srgbClr val="000000"/>
                          </a:solidFill>
                          <a:latin typeface="Arimo"/>
                          <a:ea typeface="Arimo"/>
                          <a:cs typeface="Arimo"/>
                          <a:sym typeface="Arimo"/>
                        </a:rPr>
                        <a:t>Data Security Solution of the Year</a:t>
                      </a:r>
                      <a:endParaRPr lang="en-US" sz="1100"/>
                    </a:p>
                  </a:txBody>
                  <a:tcPr marL="91440" marR="91440" marT="91440" marB="91440"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4762">
                      <a:solidFill>
                        <a:srgbClr val="000000"/>
                      </a:solidFill>
                      <a:prstDash val="solid"/>
                      <a:round/>
                      <a:headEnd type="none" w="med" len="med"/>
                      <a:tailEnd type="none" w="med" len="med"/>
                    </a:lnT>
                    <a:lnB cmpd="sng" algn="ctr" cap="flat" w="4762">
                      <a:solidFill>
                        <a:srgbClr val="000000"/>
                      </a:solidFill>
                      <a:prstDash val="solid"/>
                      <a:round/>
                      <a:headEnd type="none" w="med" len="med"/>
                      <a:tailEnd type="none" w="med" len="med"/>
                    </a:lnB>
                  </a:tcPr>
                </a:tc>
              </a:tr>
              <a:tr h="0">
                <a:tc>
                  <a:txBody>
                    <a:bodyPr anchor="t" rtlCol="false"/>
                    <a:lstStyle/>
                    <a:p>
                      <a:pPr algn="ctr">
                        <a:lnSpc>
                          <a:spcPts val="2379"/>
                        </a:lnSpc>
                        <a:defRPr/>
                      </a:pPr>
                      <a:r>
                        <a:rPr lang="en-US" sz="1699">
                          <a:solidFill>
                            <a:srgbClr val="000000"/>
                          </a:solidFill>
                          <a:latin typeface="Arimo"/>
                          <a:ea typeface="Arimo"/>
                          <a:cs typeface="Arimo"/>
                          <a:sym typeface="Arimo"/>
                        </a:rPr>
                        <a:t>Cybersecurity Training &amp; Awareness Initiative of the Year</a:t>
                      </a:r>
                      <a:endParaRPr lang="en-US" sz="1100"/>
                    </a:p>
                  </a:txBody>
                  <a:tcPr marL="91440" marR="91440" marT="91440" marB="91440"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4762">
                      <a:solidFill>
                        <a:srgbClr val="000000"/>
                      </a:solidFill>
                      <a:prstDash val="solid"/>
                      <a:round/>
                      <a:headEnd type="none" w="med" len="med"/>
                      <a:tailEnd type="none" w="med" len="med"/>
                    </a:lnT>
                    <a:lnB cmpd="sng" algn="ctr" cap="flat" w="4762">
                      <a:solidFill>
                        <a:srgbClr val="000000"/>
                      </a:solidFill>
                      <a:prstDash val="solid"/>
                      <a:round/>
                      <a:headEnd type="none" w="med" len="med"/>
                      <a:tailEnd type="none" w="med" len="med"/>
                    </a:lnB>
                  </a:tcPr>
                </a:tc>
              </a:tr>
              <a:tr h="0">
                <a:tc>
                  <a:txBody>
                    <a:bodyPr anchor="t" rtlCol="false"/>
                    <a:lstStyle/>
                    <a:p>
                      <a:pPr algn="ctr">
                        <a:lnSpc>
                          <a:spcPts val="2379"/>
                        </a:lnSpc>
                        <a:defRPr/>
                      </a:pPr>
                      <a:r>
                        <a:rPr lang="en-US" sz="1699">
                          <a:solidFill>
                            <a:srgbClr val="000000"/>
                          </a:solidFill>
                          <a:latin typeface="Arimo"/>
                          <a:ea typeface="Arimo"/>
                          <a:cs typeface="Arimo"/>
                          <a:sym typeface="Arimo"/>
                        </a:rPr>
                        <a:t>Cybersecurity Product of the Year</a:t>
                      </a:r>
                      <a:endParaRPr lang="en-US" sz="1100"/>
                    </a:p>
                  </a:txBody>
                  <a:tcPr marL="91440" marR="91440" marT="91440" marB="91440"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4762">
                      <a:solidFill>
                        <a:srgbClr val="000000"/>
                      </a:solidFill>
                      <a:prstDash val="solid"/>
                      <a:round/>
                      <a:headEnd type="none" w="med" len="med"/>
                      <a:tailEnd type="none" w="med" len="med"/>
                    </a:lnT>
                    <a:lnB cmpd="sng" algn="ctr" cap="flat" w="4762">
                      <a:solidFill>
                        <a:srgbClr val="000000"/>
                      </a:solidFill>
                      <a:prstDash val="solid"/>
                      <a:round/>
                      <a:headEnd type="none" w="med" len="med"/>
                      <a:tailEnd type="none" w="med" len="med"/>
                    </a:lnB>
                  </a:tcPr>
                </a:tc>
              </a:tr>
            </a:tbl>
          </a:graphicData>
        </a:graphic>
      </p:graphicFrame>
      <p:sp>
        <p:nvSpPr>
          <p:cNvPr name="TextBox 9" id="9"/>
          <p:cNvSpPr txBox="true"/>
          <p:nvPr/>
        </p:nvSpPr>
        <p:spPr>
          <a:xfrm rot="0">
            <a:off x="411480" y="1489252"/>
            <a:ext cx="17312412" cy="300228"/>
          </a:xfrm>
          <a:prstGeom prst="rect">
            <a:avLst/>
          </a:prstGeom>
        </p:spPr>
        <p:txBody>
          <a:bodyPr anchor="t" rtlCol="false" tIns="0" lIns="0" bIns="0" rIns="0">
            <a:spAutoFit/>
          </a:bodyPr>
          <a:lstStyle/>
          <a:p>
            <a:pPr algn="ctr">
              <a:lnSpc>
                <a:spcPts val="2375"/>
              </a:lnSpc>
              <a:spcBef>
                <a:spcPct val="0"/>
              </a:spcBef>
            </a:pPr>
            <a:r>
              <a:rPr lang="en-US" b="true" sz="2199">
                <a:solidFill>
                  <a:srgbClr val="000000"/>
                </a:solidFill>
                <a:latin typeface="Aptos Bold"/>
                <a:ea typeface="Aptos Bold"/>
                <a:cs typeface="Aptos Bold"/>
                <a:sym typeface="Aptos Bold"/>
              </a:rPr>
              <a:t>Safe &amp; Secure Excellence Awards</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6666" r="0" b="-16666"/>
            </a:stretch>
          </a:blipFill>
        </p:spPr>
      </p:sp>
      <p:grpSp>
        <p:nvGrpSpPr>
          <p:cNvPr name="Group 3" id="3"/>
          <p:cNvGrpSpPr/>
          <p:nvPr/>
        </p:nvGrpSpPr>
        <p:grpSpPr>
          <a:xfrm rot="0">
            <a:off x="411480" y="547688"/>
            <a:ext cx="17679924" cy="2154673"/>
            <a:chOff x="0" y="0"/>
            <a:chExt cx="23573232" cy="2872897"/>
          </a:xfrm>
        </p:grpSpPr>
        <p:sp>
          <p:nvSpPr>
            <p:cNvPr name="Freeform 4" id="4"/>
            <p:cNvSpPr/>
            <p:nvPr/>
          </p:nvSpPr>
          <p:spPr>
            <a:xfrm flipH="false" flipV="false" rot="0">
              <a:off x="0" y="0"/>
              <a:ext cx="23573232" cy="2872897"/>
            </a:xfrm>
            <a:custGeom>
              <a:avLst/>
              <a:gdLst/>
              <a:ahLst/>
              <a:cxnLst/>
              <a:rect r="r" b="b" t="t" l="l"/>
              <a:pathLst>
                <a:path h="2872897" w="23573232">
                  <a:moveTo>
                    <a:pt x="0" y="0"/>
                  </a:moveTo>
                  <a:lnTo>
                    <a:pt x="23573232" y="0"/>
                  </a:lnTo>
                  <a:lnTo>
                    <a:pt x="23573232" y="2872897"/>
                  </a:lnTo>
                  <a:lnTo>
                    <a:pt x="0" y="2872897"/>
                  </a:lnTo>
                  <a:close/>
                </a:path>
              </a:pathLst>
            </a:custGeom>
            <a:solidFill>
              <a:srgbClr val="000000">
                <a:alpha val="0"/>
              </a:srgbClr>
            </a:solidFill>
          </p:spPr>
        </p:sp>
        <p:sp>
          <p:nvSpPr>
            <p:cNvPr name="TextBox 5" id="5"/>
            <p:cNvSpPr txBox="true"/>
            <p:nvPr/>
          </p:nvSpPr>
          <p:spPr>
            <a:xfrm>
              <a:off x="0" y="66675"/>
              <a:ext cx="23573232" cy="2806222"/>
            </a:xfrm>
            <a:prstGeom prst="rect">
              <a:avLst/>
            </a:prstGeom>
          </p:spPr>
          <p:txBody>
            <a:bodyPr anchor="ctr" rtlCol="false" tIns="0" lIns="0" bIns="0" rIns="0"/>
            <a:lstStyle/>
            <a:p>
              <a:pPr algn="l">
                <a:lnSpc>
                  <a:spcPts val="7128"/>
                </a:lnSpc>
              </a:pPr>
              <a:r>
                <a:rPr lang="en-US" sz="6600" b="true">
                  <a:solidFill>
                    <a:srgbClr val="000000"/>
                  </a:solidFill>
                  <a:latin typeface="Aptos Bold"/>
                  <a:ea typeface="Aptos Bold"/>
                  <a:cs typeface="Aptos Bold"/>
                  <a:sym typeface="Aptos Bold"/>
                </a:rPr>
                <a:t>Section 3: Project / Company Details for the Award</a:t>
              </a:r>
            </a:p>
          </p:txBody>
        </p:sp>
      </p:grpSp>
      <p:grpSp>
        <p:nvGrpSpPr>
          <p:cNvPr name="Group 6" id="6"/>
          <p:cNvGrpSpPr/>
          <p:nvPr/>
        </p:nvGrpSpPr>
        <p:grpSpPr>
          <a:xfrm rot="0">
            <a:off x="411480" y="2702360"/>
            <a:ext cx="17228439" cy="880395"/>
            <a:chOff x="0" y="0"/>
            <a:chExt cx="22971252" cy="1173860"/>
          </a:xfrm>
        </p:grpSpPr>
        <p:sp>
          <p:nvSpPr>
            <p:cNvPr name="Freeform 7" id="7"/>
            <p:cNvSpPr/>
            <p:nvPr/>
          </p:nvSpPr>
          <p:spPr>
            <a:xfrm flipH="false" flipV="false" rot="0">
              <a:off x="19050" y="19050"/>
              <a:ext cx="22933152" cy="1135761"/>
            </a:xfrm>
            <a:custGeom>
              <a:avLst/>
              <a:gdLst/>
              <a:ahLst/>
              <a:cxnLst/>
              <a:rect r="r" b="b" t="t" l="l"/>
              <a:pathLst>
                <a:path h="1135761" w="22933152">
                  <a:moveTo>
                    <a:pt x="0" y="0"/>
                  </a:moveTo>
                  <a:lnTo>
                    <a:pt x="22933152" y="0"/>
                  </a:lnTo>
                  <a:lnTo>
                    <a:pt x="22933152" y="1135761"/>
                  </a:lnTo>
                  <a:lnTo>
                    <a:pt x="0" y="1135761"/>
                  </a:lnTo>
                  <a:close/>
                </a:path>
              </a:pathLst>
            </a:custGeom>
            <a:solidFill>
              <a:srgbClr val="156082"/>
            </a:solidFill>
          </p:spPr>
        </p:sp>
        <p:sp>
          <p:nvSpPr>
            <p:cNvPr name="Freeform 8" id="8"/>
            <p:cNvSpPr/>
            <p:nvPr/>
          </p:nvSpPr>
          <p:spPr>
            <a:xfrm flipH="false" flipV="false" rot="0">
              <a:off x="0" y="0"/>
              <a:ext cx="22971252" cy="1173861"/>
            </a:xfrm>
            <a:custGeom>
              <a:avLst/>
              <a:gdLst/>
              <a:ahLst/>
              <a:cxnLst/>
              <a:rect r="r" b="b" t="t" l="l"/>
              <a:pathLst>
                <a:path h="1173861" w="22971252">
                  <a:moveTo>
                    <a:pt x="19050" y="0"/>
                  </a:moveTo>
                  <a:lnTo>
                    <a:pt x="22952202" y="0"/>
                  </a:lnTo>
                  <a:cubicBezTo>
                    <a:pt x="22962743" y="0"/>
                    <a:pt x="22971252" y="8509"/>
                    <a:pt x="22971252" y="19050"/>
                  </a:cubicBezTo>
                  <a:lnTo>
                    <a:pt x="22971252" y="1154811"/>
                  </a:lnTo>
                  <a:cubicBezTo>
                    <a:pt x="22971252" y="1165352"/>
                    <a:pt x="22962743" y="1173861"/>
                    <a:pt x="22952202" y="1173861"/>
                  </a:cubicBezTo>
                  <a:lnTo>
                    <a:pt x="19050" y="1173861"/>
                  </a:lnTo>
                  <a:cubicBezTo>
                    <a:pt x="8509" y="1173861"/>
                    <a:pt x="0" y="1165352"/>
                    <a:pt x="0" y="1154811"/>
                  </a:cubicBezTo>
                  <a:lnTo>
                    <a:pt x="0" y="19050"/>
                  </a:lnTo>
                  <a:cubicBezTo>
                    <a:pt x="0" y="8509"/>
                    <a:pt x="8509" y="0"/>
                    <a:pt x="19050" y="0"/>
                  </a:cubicBezTo>
                  <a:moveTo>
                    <a:pt x="19050" y="38100"/>
                  </a:moveTo>
                  <a:lnTo>
                    <a:pt x="19050" y="19050"/>
                  </a:lnTo>
                  <a:lnTo>
                    <a:pt x="38100" y="19050"/>
                  </a:lnTo>
                  <a:lnTo>
                    <a:pt x="38100" y="1154811"/>
                  </a:lnTo>
                  <a:lnTo>
                    <a:pt x="19050" y="1154811"/>
                  </a:lnTo>
                  <a:lnTo>
                    <a:pt x="19050" y="1135761"/>
                  </a:lnTo>
                  <a:lnTo>
                    <a:pt x="22952202" y="1135761"/>
                  </a:lnTo>
                  <a:lnTo>
                    <a:pt x="22952202" y="1154811"/>
                  </a:lnTo>
                  <a:lnTo>
                    <a:pt x="22933152" y="1154811"/>
                  </a:lnTo>
                  <a:lnTo>
                    <a:pt x="22933152" y="19050"/>
                  </a:lnTo>
                  <a:lnTo>
                    <a:pt x="22952202" y="19050"/>
                  </a:lnTo>
                  <a:lnTo>
                    <a:pt x="22952202" y="38100"/>
                  </a:lnTo>
                  <a:lnTo>
                    <a:pt x="19050" y="38100"/>
                  </a:lnTo>
                  <a:close/>
                </a:path>
              </a:pathLst>
            </a:custGeom>
            <a:solidFill>
              <a:srgbClr val="042433"/>
            </a:solidFill>
          </p:spPr>
        </p:sp>
        <p:sp>
          <p:nvSpPr>
            <p:cNvPr name="TextBox 9" id="9"/>
            <p:cNvSpPr txBox="true"/>
            <p:nvPr/>
          </p:nvSpPr>
          <p:spPr>
            <a:xfrm>
              <a:off x="0" y="0"/>
              <a:ext cx="22971252" cy="1173860"/>
            </a:xfrm>
            <a:prstGeom prst="rect">
              <a:avLst/>
            </a:prstGeom>
          </p:spPr>
          <p:txBody>
            <a:bodyPr anchor="ctr" rtlCol="false" tIns="50800" lIns="50800" bIns="50800" rIns="50800"/>
            <a:lstStyle/>
            <a:p>
              <a:pPr algn="l">
                <a:lnSpc>
                  <a:spcPts val="3960"/>
                </a:lnSpc>
              </a:pPr>
              <a:r>
                <a:rPr lang="en-US" sz="3300" b="true">
                  <a:solidFill>
                    <a:srgbClr val="FFFFFF"/>
                  </a:solidFill>
                  <a:latin typeface="Aptos Bold"/>
                  <a:ea typeface="Aptos Bold"/>
                  <a:cs typeface="Aptos Bold"/>
                  <a:sym typeface="Aptos Bold"/>
                </a:rPr>
                <a:t>FOR PROJECT-LINKED AWARDS</a:t>
              </a:r>
            </a:p>
          </p:txBody>
        </p:sp>
      </p:grpSp>
      <p:graphicFrame>
        <p:nvGraphicFramePr>
          <p:cNvPr name="Table 10" id="10"/>
          <p:cNvGraphicFramePr>
            <a:graphicFrameLocks noGrp="true"/>
          </p:cNvGraphicFramePr>
          <p:nvPr/>
        </p:nvGraphicFramePr>
        <p:xfrm>
          <a:off x="411480" y="4126580"/>
          <a:ext cx="17312412" cy="0"/>
        </p:xfrm>
        <a:graphic>
          <a:graphicData uri="http://schemas.openxmlformats.org/drawingml/2006/table">
            <a:tbl>
              <a:tblPr/>
              <a:tblGrid>
                <a:gridCol w="8656206"/>
                <a:gridCol w="8656206"/>
              </a:tblGrid>
              <a:tr h="0">
                <a:tc>
                  <a:txBody>
                    <a:bodyPr anchor="t" rtlCol="false"/>
                    <a:lstStyle/>
                    <a:p>
                      <a:pPr algn="l">
                        <a:lnSpc>
                          <a:spcPts val="1679"/>
                        </a:lnSpc>
                        <a:defRPr/>
                      </a:pPr>
                      <a:endParaRPr lang="en-US" sz="1100"/>
                    </a:p>
                  </a:txBody>
                  <a:tcPr marL="91440" marR="91440" marT="91440" marB="91440"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4762">
                      <a:solidFill>
                        <a:srgbClr val="000000"/>
                      </a:solidFill>
                      <a:prstDash val="solid"/>
                      <a:round/>
                      <a:headEnd type="none" w="med" len="med"/>
                      <a:tailEnd type="none" w="med" len="med"/>
                    </a:lnT>
                    <a:lnB cmpd="sng" algn="ctr" cap="flat" w="4762">
                      <a:solidFill>
                        <a:srgbClr val="000000"/>
                      </a:solidFill>
                      <a:prstDash val="solid"/>
                      <a:round/>
                      <a:headEnd type="none" w="med" len="med"/>
                      <a:tailEnd type="none" w="med" len="med"/>
                    </a:lnB>
                    <a:solidFill>
                      <a:srgbClr val="E8E8E8"/>
                    </a:solidFill>
                  </a:tcPr>
                </a:tc>
                <a:tc>
                  <a:txBody>
                    <a:bodyPr anchor="t" rtlCol="false"/>
                    <a:lstStyle/>
                    <a:p>
                      <a:pPr algn="l">
                        <a:lnSpc>
                          <a:spcPts val="1679"/>
                        </a:lnSpc>
                        <a:defRPr/>
                      </a:pPr>
                      <a:endParaRPr lang="en-US" sz="1100"/>
                    </a:p>
                  </a:txBody>
                  <a:tcPr marL="91440" marR="91440" marT="91440" marB="91440"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4762">
                      <a:solidFill>
                        <a:srgbClr val="000000"/>
                      </a:solidFill>
                      <a:prstDash val="solid"/>
                      <a:round/>
                      <a:headEnd type="none" w="med" len="med"/>
                      <a:tailEnd type="none" w="med" len="med"/>
                    </a:lnT>
                    <a:lnB cmpd="sng" algn="ctr" cap="flat" w="4762">
                      <a:solidFill>
                        <a:srgbClr val="000000"/>
                      </a:solidFill>
                      <a:prstDash val="solid"/>
                      <a:round/>
                      <a:headEnd type="none" w="med" len="med"/>
                      <a:tailEnd type="none" w="med" len="med"/>
                    </a:lnB>
                    <a:solidFill>
                      <a:srgbClr val="E8E8E8"/>
                    </a:solidFill>
                  </a:tcPr>
                </a:tc>
              </a:tr>
              <a:tr h="0">
                <a:tc>
                  <a:txBody>
                    <a:bodyPr anchor="t" rtlCol="false"/>
                    <a:lstStyle/>
                    <a:p>
                      <a:pPr algn="l">
                        <a:lnSpc>
                          <a:spcPts val="1679"/>
                        </a:lnSpc>
                        <a:defRPr/>
                      </a:pPr>
                      <a:endParaRPr lang="en-US" sz="1100"/>
                    </a:p>
                  </a:txBody>
                  <a:tcPr marL="91440" marR="91440" marT="91440" marB="91440"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4762">
                      <a:solidFill>
                        <a:srgbClr val="000000"/>
                      </a:solidFill>
                      <a:prstDash val="solid"/>
                      <a:round/>
                      <a:headEnd type="none" w="med" len="med"/>
                      <a:tailEnd type="none" w="med" len="med"/>
                    </a:lnT>
                    <a:lnB cmpd="sng" algn="ctr" cap="flat" w="4762">
                      <a:solidFill>
                        <a:srgbClr val="000000"/>
                      </a:solidFill>
                      <a:prstDash val="solid"/>
                      <a:round/>
                      <a:headEnd type="none" w="med" len="med"/>
                      <a:tailEnd type="none" w="med" len="med"/>
                    </a:lnB>
                  </a:tcPr>
                </a:tc>
                <a:tc>
                  <a:txBody>
                    <a:bodyPr anchor="t" rtlCol="false"/>
                    <a:lstStyle/>
                    <a:p>
                      <a:pPr algn="l">
                        <a:lnSpc>
                          <a:spcPts val="1679"/>
                        </a:lnSpc>
                        <a:defRPr/>
                      </a:pPr>
                      <a:endParaRPr lang="en-US" sz="1100"/>
                    </a:p>
                  </a:txBody>
                  <a:tcPr marL="91440" marR="91440" marT="91440" marB="91440"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4762">
                      <a:solidFill>
                        <a:srgbClr val="000000"/>
                      </a:solidFill>
                      <a:prstDash val="solid"/>
                      <a:round/>
                      <a:headEnd type="none" w="med" len="med"/>
                      <a:tailEnd type="none" w="med" len="med"/>
                    </a:lnT>
                    <a:lnB cmpd="sng" algn="ctr" cap="flat" w="4762">
                      <a:solidFill>
                        <a:srgbClr val="000000"/>
                      </a:solidFill>
                      <a:prstDash val="solid"/>
                      <a:round/>
                      <a:headEnd type="none" w="med" len="med"/>
                      <a:tailEnd type="none" w="med" len="med"/>
                    </a:lnB>
                  </a:tcPr>
                </a:tc>
              </a:tr>
              <a:tr h="0">
                <a:tc>
                  <a:txBody>
                    <a:bodyPr anchor="t" rtlCol="false"/>
                    <a:lstStyle/>
                    <a:p>
                      <a:pPr algn="l">
                        <a:lnSpc>
                          <a:spcPts val="1679"/>
                        </a:lnSpc>
                        <a:defRPr/>
                      </a:pPr>
                      <a:endParaRPr lang="en-US" sz="1100"/>
                    </a:p>
                  </a:txBody>
                  <a:tcPr marL="91440" marR="91440" marT="91440" marB="91440"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4762">
                      <a:solidFill>
                        <a:srgbClr val="000000"/>
                      </a:solidFill>
                      <a:prstDash val="solid"/>
                      <a:round/>
                      <a:headEnd type="none" w="med" len="med"/>
                      <a:tailEnd type="none" w="med" len="med"/>
                    </a:lnT>
                    <a:lnB cmpd="sng" algn="ctr" cap="flat" w="4762">
                      <a:solidFill>
                        <a:srgbClr val="000000"/>
                      </a:solidFill>
                      <a:prstDash val="solid"/>
                      <a:round/>
                      <a:headEnd type="none" w="med" len="med"/>
                      <a:tailEnd type="none" w="med" len="med"/>
                    </a:lnB>
                  </a:tcPr>
                </a:tc>
                <a:tc>
                  <a:txBody>
                    <a:bodyPr anchor="t" rtlCol="false"/>
                    <a:lstStyle/>
                    <a:p>
                      <a:pPr algn="l">
                        <a:lnSpc>
                          <a:spcPts val="1679"/>
                        </a:lnSpc>
                        <a:defRPr/>
                      </a:pPr>
                      <a:endParaRPr lang="en-US" sz="1100"/>
                    </a:p>
                  </a:txBody>
                  <a:tcPr marL="91440" marR="91440" marT="91440" marB="91440"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4762">
                      <a:solidFill>
                        <a:srgbClr val="000000"/>
                      </a:solidFill>
                      <a:prstDash val="solid"/>
                      <a:round/>
                      <a:headEnd type="none" w="med" len="med"/>
                      <a:tailEnd type="none" w="med" len="med"/>
                    </a:lnT>
                    <a:lnB cmpd="sng" algn="ctr" cap="flat" w="4762">
                      <a:solidFill>
                        <a:srgbClr val="000000"/>
                      </a:solidFill>
                      <a:prstDash val="solid"/>
                      <a:round/>
                      <a:headEnd type="none" w="med" len="med"/>
                      <a:tailEnd type="none" w="med" len="med"/>
                    </a:lnB>
                  </a:tcPr>
                </a:tc>
              </a:tr>
              <a:tr h="0">
                <a:tc>
                  <a:txBody>
                    <a:bodyPr anchor="t" rtlCol="false"/>
                    <a:lstStyle/>
                    <a:p>
                      <a:pPr algn="l">
                        <a:lnSpc>
                          <a:spcPts val="1679"/>
                        </a:lnSpc>
                        <a:defRPr/>
                      </a:pPr>
                      <a:endParaRPr lang="en-US" sz="1100"/>
                    </a:p>
                  </a:txBody>
                  <a:tcPr marL="91440" marR="91440" marT="91440" marB="91440"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4762">
                      <a:solidFill>
                        <a:srgbClr val="000000"/>
                      </a:solidFill>
                      <a:prstDash val="solid"/>
                      <a:round/>
                      <a:headEnd type="none" w="med" len="med"/>
                      <a:tailEnd type="none" w="med" len="med"/>
                    </a:lnT>
                    <a:lnB cmpd="sng" algn="ctr" cap="flat" w="4762">
                      <a:solidFill>
                        <a:srgbClr val="000000"/>
                      </a:solidFill>
                      <a:prstDash val="solid"/>
                      <a:round/>
                      <a:headEnd type="none" w="med" len="med"/>
                      <a:tailEnd type="none" w="med" len="med"/>
                    </a:lnB>
                  </a:tcPr>
                </a:tc>
                <a:tc>
                  <a:txBody>
                    <a:bodyPr anchor="t" rtlCol="false"/>
                    <a:lstStyle/>
                    <a:p>
                      <a:pPr algn="l">
                        <a:lnSpc>
                          <a:spcPts val="1679"/>
                        </a:lnSpc>
                        <a:defRPr/>
                      </a:pPr>
                      <a:endParaRPr lang="en-US" sz="1100"/>
                    </a:p>
                  </a:txBody>
                  <a:tcPr marL="91440" marR="91440" marT="91440" marB="91440"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4762">
                      <a:solidFill>
                        <a:srgbClr val="000000"/>
                      </a:solidFill>
                      <a:prstDash val="solid"/>
                      <a:round/>
                      <a:headEnd type="none" w="med" len="med"/>
                      <a:tailEnd type="none" w="med" len="med"/>
                    </a:lnT>
                    <a:lnB cmpd="sng" algn="ctr" cap="flat" w="4762">
                      <a:solidFill>
                        <a:srgbClr val="000000"/>
                      </a:solidFill>
                      <a:prstDash val="solid"/>
                      <a:round/>
                      <a:headEnd type="none" w="med" len="med"/>
                      <a:tailEnd type="none" w="med" len="med"/>
                    </a:lnB>
                  </a:tcPr>
                </a:tc>
              </a:tr>
              <a:tr h="0">
                <a:tc>
                  <a:txBody>
                    <a:bodyPr anchor="t" rtlCol="false"/>
                    <a:lstStyle/>
                    <a:p>
                      <a:pPr algn="l">
                        <a:lnSpc>
                          <a:spcPts val="1679"/>
                        </a:lnSpc>
                        <a:defRPr/>
                      </a:pPr>
                      <a:endParaRPr lang="en-US" sz="1100"/>
                    </a:p>
                  </a:txBody>
                  <a:tcPr marL="91440" marR="91440" marT="91440" marB="91440"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4762">
                      <a:solidFill>
                        <a:srgbClr val="000000"/>
                      </a:solidFill>
                      <a:prstDash val="solid"/>
                      <a:round/>
                      <a:headEnd type="none" w="med" len="med"/>
                      <a:tailEnd type="none" w="med" len="med"/>
                    </a:lnT>
                    <a:lnB cmpd="sng" algn="ctr" cap="flat" w="4762">
                      <a:solidFill>
                        <a:srgbClr val="000000"/>
                      </a:solidFill>
                      <a:prstDash val="solid"/>
                      <a:round/>
                      <a:headEnd type="none" w="med" len="med"/>
                      <a:tailEnd type="none" w="med" len="med"/>
                    </a:lnB>
                  </a:tcPr>
                </a:tc>
                <a:tc>
                  <a:txBody>
                    <a:bodyPr anchor="t" rtlCol="false"/>
                    <a:lstStyle/>
                    <a:p>
                      <a:pPr algn="l">
                        <a:lnSpc>
                          <a:spcPts val="1679"/>
                        </a:lnSpc>
                        <a:defRPr/>
                      </a:pPr>
                      <a:endParaRPr lang="en-US" sz="1100"/>
                    </a:p>
                  </a:txBody>
                  <a:tcPr marL="91440" marR="91440" marT="91440" marB="91440"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4762">
                      <a:solidFill>
                        <a:srgbClr val="000000"/>
                      </a:solidFill>
                      <a:prstDash val="solid"/>
                      <a:round/>
                      <a:headEnd type="none" w="med" len="med"/>
                      <a:tailEnd type="none" w="med" len="med"/>
                    </a:lnT>
                    <a:lnB cmpd="sng" algn="ctr" cap="flat" w="4762">
                      <a:solidFill>
                        <a:srgbClr val="000000"/>
                      </a:solidFill>
                      <a:prstDash val="solid"/>
                      <a:round/>
                      <a:headEnd type="none" w="med" len="med"/>
                      <a:tailEnd type="none" w="med" len="med"/>
                    </a:lnB>
                  </a:tcPr>
                </a:tc>
              </a:tr>
              <a:tr h="0">
                <a:tc>
                  <a:txBody>
                    <a:bodyPr anchor="t" rtlCol="false"/>
                    <a:lstStyle/>
                    <a:p>
                      <a:pPr algn="l">
                        <a:lnSpc>
                          <a:spcPts val="1679"/>
                        </a:lnSpc>
                        <a:defRPr/>
                      </a:pPr>
                      <a:endParaRPr lang="en-US" sz="1100"/>
                    </a:p>
                  </a:txBody>
                  <a:tcPr marL="91440" marR="91440" marT="91440" marB="91440"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4762">
                      <a:solidFill>
                        <a:srgbClr val="000000"/>
                      </a:solidFill>
                      <a:prstDash val="solid"/>
                      <a:round/>
                      <a:headEnd type="none" w="med" len="med"/>
                      <a:tailEnd type="none" w="med" len="med"/>
                    </a:lnT>
                    <a:lnB cmpd="sng" algn="ctr" cap="flat" w="4762">
                      <a:solidFill>
                        <a:srgbClr val="000000"/>
                      </a:solidFill>
                      <a:prstDash val="solid"/>
                      <a:round/>
                      <a:headEnd type="none" w="med" len="med"/>
                      <a:tailEnd type="none" w="med" len="med"/>
                    </a:lnB>
                  </a:tcPr>
                </a:tc>
                <a:tc>
                  <a:txBody>
                    <a:bodyPr anchor="t" rtlCol="false"/>
                    <a:lstStyle/>
                    <a:p>
                      <a:pPr algn="l">
                        <a:lnSpc>
                          <a:spcPts val="1679"/>
                        </a:lnSpc>
                        <a:defRPr/>
                      </a:pPr>
                      <a:endParaRPr lang="en-US" sz="1100"/>
                    </a:p>
                  </a:txBody>
                  <a:tcPr marL="91440" marR="91440" marT="91440" marB="91440"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4762">
                      <a:solidFill>
                        <a:srgbClr val="000000"/>
                      </a:solidFill>
                      <a:prstDash val="solid"/>
                      <a:round/>
                      <a:headEnd type="none" w="med" len="med"/>
                      <a:tailEnd type="none" w="med" len="med"/>
                    </a:lnT>
                    <a:lnB cmpd="sng" algn="ctr" cap="flat" w="4762">
                      <a:solidFill>
                        <a:srgbClr val="000000"/>
                      </a:solidFill>
                      <a:prstDash val="solid"/>
                      <a:round/>
                      <a:headEnd type="none" w="med" len="med"/>
                      <a:tailEnd type="none" w="med" len="med"/>
                    </a:lnB>
                  </a:tcPr>
                </a:tc>
              </a:tr>
              <a:tr h="0">
                <a:tc>
                  <a:txBody>
                    <a:bodyPr anchor="t" rtlCol="false"/>
                    <a:lstStyle/>
                    <a:p>
                      <a:pPr algn="l">
                        <a:lnSpc>
                          <a:spcPts val="1679"/>
                        </a:lnSpc>
                        <a:defRPr/>
                      </a:pPr>
                      <a:endParaRPr lang="en-US" sz="1100"/>
                    </a:p>
                  </a:txBody>
                  <a:tcPr marL="91440" marR="91440" marT="91440" marB="91440"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4762">
                      <a:solidFill>
                        <a:srgbClr val="000000"/>
                      </a:solidFill>
                      <a:prstDash val="solid"/>
                      <a:round/>
                      <a:headEnd type="none" w="med" len="med"/>
                      <a:tailEnd type="none" w="med" len="med"/>
                    </a:lnT>
                    <a:lnB cmpd="sng" algn="ctr" cap="flat" w="4762">
                      <a:solidFill>
                        <a:srgbClr val="000000"/>
                      </a:solidFill>
                      <a:prstDash val="solid"/>
                      <a:round/>
                      <a:headEnd type="none" w="med" len="med"/>
                      <a:tailEnd type="none" w="med" len="med"/>
                    </a:lnB>
                  </a:tcPr>
                </a:tc>
                <a:tc>
                  <a:txBody>
                    <a:bodyPr anchor="t" rtlCol="false"/>
                    <a:lstStyle/>
                    <a:p>
                      <a:pPr algn="l">
                        <a:lnSpc>
                          <a:spcPts val="1679"/>
                        </a:lnSpc>
                        <a:defRPr/>
                      </a:pPr>
                      <a:endParaRPr lang="en-US" sz="1100"/>
                    </a:p>
                  </a:txBody>
                  <a:tcPr marL="91440" marR="91440" marT="91440" marB="91440"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4762">
                      <a:solidFill>
                        <a:srgbClr val="000000"/>
                      </a:solidFill>
                      <a:prstDash val="solid"/>
                      <a:round/>
                      <a:headEnd type="none" w="med" len="med"/>
                      <a:tailEnd type="none" w="med" len="med"/>
                    </a:lnT>
                    <a:lnB cmpd="sng" algn="ctr" cap="flat" w="4762">
                      <a:solidFill>
                        <a:srgbClr val="000000"/>
                      </a:solidFill>
                      <a:prstDash val="solid"/>
                      <a:round/>
                      <a:headEnd type="none" w="med" len="med"/>
                      <a:tailEnd type="none" w="med" len="med"/>
                    </a:lnB>
                  </a:tcPr>
                </a:tc>
              </a:tr>
            </a:tbl>
          </a:graphicData>
        </a:graphic>
      </p:graphicFrame>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6666" r="0" b="-16666"/>
            </a:stretch>
          </a:blipFill>
        </p:spPr>
      </p:sp>
      <p:grpSp>
        <p:nvGrpSpPr>
          <p:cNvPr name="Group 3" id="3"/>
          <p:cNvGrpSpPr/>
          <p:nvPr/>
        </p:nvGrpSpPr>
        <p:grpSpPr>
          <a:xfrm rot="0">
            <a:off x="411480" y="547688"/>
            <a:ext cx="17679924" cy="1988345"/>
            <a:chOff x="0" y="0"/>
            <a:chExt cx="23573232" cy="2651126"/>
          </a:xfrm>
        </p:grpSpPr>
        <p:sp>
          <p:nvSpPr>
            <p:cNvPr name="Freeform 4" id="4"/>
            <p:cNvSpPr/>
            <p:nvPr/>
          </p:nvSpPr>
          <p:spPr>
            <a:xfrm flipH="false" flipV="false" rot="0">
              <a:off x="0" y="0"/>
              <a:ext cx="23573232" cy="2651126"/>
            </a:xfrm>
            <a:custGeom>
              <a:avLst/>
              <a:gdLst/>
              <a:ahLst/>
              <a:cxnLst/>
              <a:rect r="r" b="b" t="t" l="l"/>
              <a:pathLst>
                <a:path h="2651126" w="23573232">
                  <a:moveTo>
                    <a:pt x="0" y="0"/>
                  </a:moveTo>
                  <a:lnTo>
                    <a:pt x="23573232" y="0"/>
                  </a:lnTo>
                  <a:lnTo>
                    <a:pt x="23573232" y="2651126"/>
                  </a:lnTo>
                  <a:lnTo>
                    <a:pt x="0" y="2651126"/>
                  </a:lnTo>
                  <a:close/>
                </a:path>
              </a:pathLst>
            </a:custGeom>
            <a:solidFill>
              <a:srgbClr val="000000">
                <a:alpha val="0"/>
              </a:srgbClr>
            </a:solidFill>
          </p:spPr>
        </p:sp>
        <p:sp>
          <p:nvSpPr>
            <p:cNvPr name="TextBox 5" id="5"/>
            <p:cNvSpPr txBox="true"/>
            <p:nvPr/>
          </p:nvSpPr>
          <p:spPr>
            <a:xfrm>
              <a:off x="0" y="66675"/>
              <a:ext cx="23573232" cy="2584451"/>
            </a:xfrm>
            <a:prstGeom prst="rect">
              <a:avLst/>
            </a:prstGeom>
          </p:spPr>
          <p:txBody>
            <a:bodyPr anchor="ctr" rtlCol="false" tIns="0" lIns="0" bIns="0" rIns="0"/>
            <a:lstStyle/>
            <a:p>
              <a:pPr algn="l">
                <a:lnSpc>
                  <a:spcPts val="7128"/>
                </a:lnSpc>
              </a:pPr>
              <a:r>
                <a:rPr lang="en-US" sz="6600">
                  <a:solidFill>
                    <a:srgbClr val="000000"/>
                  </a:solidFill>
                  <a:latin typeface="Aptos"/>
                  <a:ea typeface="Aptos"/>
                  <a:cs typeface="Aptos"/>
                  <a:sym typeface="Aptos"/>
                </a:rPr>
                <a:t>Section 3: Project / Company Details for the Award</a:t>
              </a:r>
            </a:p>
          </p:txBody>
        </p:sp>
      </p:grpSp>
      <p:grpSp>
        <p:nvGrpSpPr>
          <p:cNvPr name="Group 6" id="6"/>
          <p:cNvGrpSpPr/>
          <p:nvPr/>
        </p:nvGrpSpPr>
        <p:grpSpPr>
          <a:xfrm rot="0">
            <a:off x="397192" y="2521745"/>
            <a:ext cx="17228439" cy="880395"/>
            <a:chOff x="0" y="0"/>
            <a:chExt cx="22971252" cy="1173860"/>
          </a:xfrm>
        </p:grpSpPr>
        <p:sp>
          <p:nvSpPr>
            <p:cNvPr name="Freeform 7" id="7"/>
            <p:cNvSpPr/>
            <p:nvPr/>
          </p:nvSpPr>
          <p:spPr>
            <a:xfrm flipH="false" flipV="false" rot="0">
              <a:off x="19050" y="19050"/>
              <a:ext cx="22933152" cy="1135761"/>
            </a:xfrm>
            <a:custGeom>
              <a:avLst/>
              <a:gdLst/>
              <a:ahLst/>
              <a:cxnLst/>
              <a:rect r="r" b="b" t="t" l="l"/>
              <a:pathLst>
                <a:path h="1135761" w="22933152">
                  <a:moveTo>
                    <a:pt x="0" y="0"/>
                  </a:moveTo>
                  <a:lnTo>
                    <a:pt x="22933152" y="0"/>
                  </a:lnTo>
                  <a:lnTo>
                    <a:pt x="22933152" y="1135761"/>
                  </a:lnTo>
                  <a:lnTo>
                    <a:pt x="0" y="1135761"/>
                  </a:lnTo>
                  <a:close/>
                </a:path>
              </a:pathLst>
            </a:custGeom>
            <a:solidFill>
              <a:srgbClr val="156082"/>
            </a:solidFill>
          </p:spPr>
        </p:sp>
        <p:sp>
          <p:nvSpPr>
            <p:cNvPr name="Freeform 8" id="8"/>
            <p:cNvSpPr/>
            <p:nvPr/>
          </p:nvSpPr>
          <p:spPr>
            <a:xfrm flipH="false" flipV="false" rot="0">
              <a:off x="0" y="0"/>
              <a:ext cx="22971252" cy="1173861"/>
            </a:xfrm>
            <a:custGeom>
              <a:avLst/>
              <a:gdLst/>
              <a:ahLst/>
              <a:cxnLst/>
              <a:rect r="r" b="b" t="t" l="l"/>
              <a:pathLst>
                <a:path h="1173861" w="22971252">
                  <a:moveTo>
                    <a:pt x="19050" y="0"/>
                  </a:moveTo>
                  <a:lnTo>
                    <a:pt x="22952202" y="0"/>
                  </a:lnTo>
                  <a:cubicBezTo>
                    <a:pt x="22962743" y="0"/>
                    <a:pt x="22971252" y="8509"/>
                    <a:pt x="22971252" y="19050"/>
                  </a:cubicBezTo>
                  <a:lnTo>
                    <a:pt x="22971252" y="1154811"/>
                  </a:lnTo>
                  <a:cubicBezTo>
                    <a:pt x="22971252" y="1165352"/>
                    <a:pt x="22962743" y="1173861"/>
                    <a:pt x="22952202" y="1173861"/>
                  </a:cubicBezTo>
                  <a:lnTo>
                    <a:pt x="19050" y="1173861"/>
                  </a:lnTo>
                  <a:cubicBezTo>
                    <a:pt x="8509" y="1173861"/>
                    <a:pt x="0" y="1165352"/>
                    <a:pt x="0" y="1154811"/>
                  </a:cubicBezTo>
                  <a:lnTo>
                    <a:pt x="0" y="19050"/>
                  </a:lnTo>
                  <a:cubicBezTo>
                    <a:pt x="0" y="8509"/>
                    <a:pt x="8509" y="0"/>
                    <a:pt x="19050" y="0"/>
                  </a:cubicBezTo>
                  <a:moveTo>
                    <a:pt x="19050" y="38100"/>
                  </a:moveTo>
                  <a:lnTo>
                    <a:pt x="19050" y="19050"/>
                  </a:lnTo>
                  <a:lnTo>
                    <a:pt x="38100" y="19050"/>
                  </a:lnTo>
                  <a:lnTo>
                    <a:pt x="38100" y="1154811"/>
                  </a:lnTo>
                  <a:lnTo>
                    <a:pt x="19050" y="1154811"/>
                  </a:lnTo>
                  <a:lnTo>
                    <a:pt x="19050" y="1135761"/>
                  </a:lnTo>
                  <a:lnTo>
                    <a:pt x="22952202" y="1135761"/>
                  </a:lnTo>
                  <a:lnTo>
                    <a:pt x="22952202" y="1154811"/>
                  </a:lnTo>
                  <a:lnTo>
                    <a:pt x="22933152" y="1154811"/>
                  </a:lnTo>
                  <a:lnTo>
                    <a:pt x="22933152" y="19050"/>
                  </a:lnTo>
                  <a:lnTo>
                    <a:pt x="22952202" y="19050"/>
                  </a:lnTo>
                  <a:lnTo>
                    <a:pt x="22952202" y="38100"/>
                  </a:lnTo>
                  <a:lnTo>
                    <a:pt x="19050" y="38100"/>
                  </a:lnTo>
                  <a:close/>
                </a:path>
              </a:pathLst>
            </a:custGeom>
            <a:solidFill>
              <a:srgbClr val="042433"/>
            </a:solidFill>
          </p:spPr>
        </p:sp>
        <p:sp>
          <p:nvSpPr>
            <p:cNvPr name="TextBox 9" id="9"/>
            <p:cNvSpPr txBox="true"/>
            <p:nvPr/>
          </p:nvSpPr>
          <p:spPr>
            <a:xfrm>
              <a:off x="0" y="0"/>
              <a:ext cx="22971252" cy="1173860"/>
            </a:xfrm>
            <a:prstGeom prst="rect">
              <a:avLst/>
            </a:prstGeom>
          </p:spPr>
          <p:txBody>
            <a:bodyPr anchor="ctr" rtlCol="false" tIns="50800" lIns="50800" bIns="50800" rIns="50800"/>
            <a:lstStyle/>
            <a:p>
              <a:pPr algn="l">
                <a:lnSpc>
                  <a:spcPts val="3960"/>
                </a:lnSpc>
              </a:pPr>
              <a:r>
                <a:rPr lang="en-US" sz="3300" b="true">
                  <a:solidFill>
                    <a:srgbClr val="FFFFFF"/>
                  </a:solidFill>
                  <a:latin typeface="Aptos Bold"/>
                  <a:ea typeface="Aptos Bold"/>
                  <a:cs typeface="Aptos Bold"/>
                  <a:sym typeface="Aptos Bold"/>
                </a:rPr>
                <a:t>FOR COMPANY-LINKED AWARDS</a:t>
              </a:r>
            </a:p>
          </p:txBody>
        </p:sp>
      </p:grpSp>
      <p:graphicFrame>
        <p:nvGraphicFramePr>
          <p:cNvPr name="Table 10" id="10"/>
          <p:cNvGraphicFramePr>
            <a:graphicFrameLocks noGrp="true"/>
          </p:cNvGraphicFramePr>
          <p:nvPr/>
        </p:nvGraphicFramePr>
        <p:xfrm>
          <a:off x="1421631" y="3770299"/>
          <a:ext cx="15444738" cy="0"/>
        </p:xfrm>
        <a:graphic>
          <a:graphicData uri="http://schemas.openxmlformats.org/drawingml/2006/table">
            <a:tbl>
              <a:tblPr/>
              <a:tblGrid>
                <a:gridCol w="7722369"/>
                <a:gridCol w="7722369"/>
              </a:tblGrid>
              <a:tr h="0">
                <a:tc>
                  <a:txBody>
                    <a:bodyPr anchor="t" rtlCol="false"/>
                    <a:lstStyle/>
                    <a:p>
                      <a:pPr algn="l">
                        <a:lnSpc>
                          <a:spcPts val="2800"/>
                        </a:lnSpc>
                        <a:defRPr/>
                      </a:pPr>
                      <a:r>
                        <a:rPr lang="en-US" sz="2000" b="true">
                          <a:solidFill>
                            <a:srgbClr val="000000"/>
                          </a:solidFill>
                          <a:latin typeface="Arimo Bold"/>
                          <a:ea typeface="Arimo Bold"/>
                          <a:cs typeface="Arimo Bold"/>
                          <a:sym typeface="Arimo Bold"/>
                        </a:rPr>
                        <a:t>Award list</a:t>
                      </a:r>
                      <a:endParaRPr lang="en-US" sz="1100"/>
                    </a:p>
                  </a:txBody>
                  <a:tcPr marL="91440" marR="91440" marT="91440" marB="91440"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4762">
                      <a:solidFill>
                        <a:srgbClr val="000000"/>
                      </a:solidFill>
                      <a:prstDash val="solid"/>
                      <a:round/>
                      <a:headEnd type="none" w="med" len="med"/>
                      <a:tailEnd type="none" w="med" len="med"/>
                    </a:lnT>
                    <a:lnB cmpd="sng" algn="ctr" cap="flat" w="4762">
                      <a:solidFill>
                        <a:srgbClr val="000000"/>
                      </a:solidFill>
                      <a:prstDash val="solid"/>
                      <a:round/>
                      <a:headEnd type="none" w="med" len="med"/>
                      <a:tailEnd type="none" w="med" len="med"/>
                    </a:lnB>
                    <a:solidFill>
                      <a:srgbClr val="E8E8E8"/>
                    </a:solidFill>
                  </a:tcPr>
                </a:tc>
                <a:tc>
                  <a:txBody>
                    <a:bodyPr anchor="t" rtlCol="false"/>
                    <a:lstStyle/>
                    <a:p>
                      <a:pPr algn="l">
                        <a:lnSpc>
                          <a:spcPts val="1679"/>
                        </a:lnSpc>
                        <a:defRPr/>
                      </a:pPr>
                      <a:endParaRPr lang="en-US" sz="1100"/>
                    </a:p>
                  </a:txBody>
                  <a:tcPr marL="91440" marR="91440" marT="91440" marB="91440"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4762">
                      <a:solidFill>
                        <a:srgbClr val="000000"/>
                      </a:solidFill>
                      <a:prstDash val="solid"/>
                      <a:round/>
                      <a:headEnd type="none" w="med" len="med"/>
                      <a:tailEnd type="none" w="med" len="med"/>
                    </a:lnT>
                    <a:lnB cmpd="sng" algn="ctr" cap="flat" w="4762">
                      <a:solidFill>
                        <a:srgbClr val="000000"/>
                      </a:solidFill>
                      <a:prstDash val="solid"/>
                      <a:round/>
                      <a:headEnd type="none" w="med" len="med"/>
                      <a:tailEnd type="none" w="med" len="med"/>
                    </a:lnB>
                    <a:solidFill>
                      <a:srgbClr val="E8E8E8"/>
                    </a:solidFill>
                  </a:tcPr>
                </a:tc>
              </a:tr>
              <a:tr h="0">
                <a:tc>
                  <a:txBody>
                    <a:bodyPr anchor="t" rtlCol="false"/>
                    <a:lstStyle/>
                    <a:p>
                      <a:pPr algn="l">
                        <a:lnSpc>
                          <a:spcPts val="1679"/>
                        </a:lnSpc>
                        <a:defRPr/>
                      </a:pPr>
                      <a:endParaRPr lang="en-US" sz="1100"/>
                    </a:p>
                  </a:txBody>
                  <a:tcPr marL="91440" marR="91440" marT="91440" marB="91440"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4762">
                      <a:solidFill>
                        <a:srgbClr val="000000"/>
                      </a:solidFill>
                      <a:prstDash val="solid"/>
                      <a:round/>
                      <a:headEnd type="none" w="med" len="med"/>
                      <a:tailEnd type="none" w="med" len="med"/>
                    </a:lnT>
                    <a:lnB cmpd="sng" algn="ctr" cap="flat" w="4762">
                      <a:solidFill>
                        <a:srgbClr val="000000"/>
                      </a:solidFill>
                      <a:prstDash val="solid"/>
                      <a:round/>
                      <a:headEnd type="none" w="med" len="med"/>
                      <a:tailEnd type="none" w="med" len="med"/>
                    </a:lnB>
                  </a:tcPr>
                </a:tc>
                <a:tc>
                  <a:txBody>
                    <a:bodyPr anchor="t" rtlCol="false"/>
                    <a:lstStyle/>
                    <a:p>
                      <a:pPr algn="l">
                        <a:lnSpc>
                          <a:spcPts val="1679"/>
                        </a:lnSpc>
                        <a:defRPr/>
                      </a:pPr>
                      <a:endParaRPr lang="en-US" sz="1100"/>
                    </a:p>
                  </a:txBody>
                  <a:tcPr marL="91440" marR="91440" marT="91440" marB="91440"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4762">
                      <a:solidFill>
                        <a:srgbClr val="000000"/>
                      </a:solidFill>
                      <a:prstDash val="solid"/>
                      <a:round/>
                      <a:headEnd type="none" w="med" len="med"/>
                      <a:tailEnd type="none" w="med" len="med"/>
                    </a:lnT>
                    <a:lnB cmpd="sng" algn="ctr" cap="flat" w="4762">
                      <a:solidFill>
                        <a:srgbClr val="000000"/>
                      </a:solidFill>
                      <a:prstDash val="solid"/>
                      <a:round/>
                      <a:headEnd type="none" w="med" len="med"/>
                      <a:tailEnd type="none" w="med" len="med"/>
                    </a:lnB>
                  </a:tcPr>
                </a:tc>
              </a:tr>
              <a:tr h="0">
                <a:tc>
                  <a:txBody>
                    <a:bodyPr anchor="t" rtlCol="false"/>
                    <a:lstStyle/>
                    <a:p>
                      <a:pPr algn="l">
                        <a:lnSpc>
                          <a:spcPts val="1679"/>
                        </a:lnSpc>
                        <a:defRPr/>
                      </a:pPr>
                      <a:endParaRPr lang="en-US" sz="1100"/>
                    </a:p>
                  </a:txBody>
                  <a:tcPr marL="91440" marR="91440" marT="91440" marB="91440"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4762">
                      <a:solidFill>
                        <a:srgbClr val="000000"/>
                      </a:solidFill>
                      <a:prstDash val="solid"/>
                      <a:round/>
                      <a:headEnd type="none" w="med" len="med"/>
                      <a:tailEnd type="none" w="med" len="med"/>
                    </a:lnT>
                    <a:lnB cmpd="sng" algn="ctr" cap="flat" w="4762">
                      <a:solidFill>
                        <a:srgbClr val="000000"/>
                      </a:solidFill>
                      <a:prstDash val="solid"/>
                      <a:round/>
                      <a:headEnd type="none" w="med" len="med"/>
                      <a:tailEnd type="none" w="med" len="med"/>
                    </a:lnB>
                  </a:tcPr>
                </a:tc>
                <a:tc>
                  <a:txBody>
                    <a:bodyPr anchor="t" rtlCol="false"/>
                    <a:lstStyle/>
                    <a:p>
                      <a:pPr algn="l">
                        <a:lnSpc>
                          <a:spcPts val="1679"/>
                        </a:lnSpc>
                        <a:defRPr/>
                      </a:pPr>
                      <a:endParaRPr lang="en-US" sz="1100"/>
                    </a:p>
                  </a:txBody>
                  <a:tcPr marL="91440" marR="91440" marT="91440" marB="91440"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4762">
                      <a:solidFill>
                        <a:srgbClr val="000000"/>
                      </a:solidFill>
                      <a:prstDash val="solid"/>
                      <a:round/>
                      <a:headEnd type="none" w="med" len="med"/>
                      <a:tailEnd type="none" w="med" len="med"/>
                    </a:lnT>
                    <a:lnB cmpd="sng" algn="ctr" cap="flat" w="4762">
                      <a:solidFill>
                        <a:srgbClr val="000000"/>
                      </a:solidFill>
                      <a:prstDash val="solid"/>
                      <a:round/>
                      <a:headEnd type="none" w="med" len="med"/>
                      <a:tailEnd type="none" w="med" len="med"/>
                    </a:lnB>
                  </a:tcPr>
                </a:tc>
              </a:tr>
              <a:tr h="0">
                <a:tc>
                  <a:txBody>
                    <a:bodyPr anchor="t" rtlCol="false"/>
                    <a:lstStyle/>
                    <a:p>
                      <a:pPr algn="l">
                        <a:lnSpc>
                          <a:spcPts val="1679"/>
                        </a:lnSpc>
                        <a:defRPr/>
                      </a:pPr>
                      <a:endParaRPr lang="en-US" sz="1100"/>
                    </a:p>
                  </a:txBody>
                  <a:tcPr marL="91440" marR="91440" marT="91440" marB="91440"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4762">
                      <a:solidFill>
                        <a:srgbClr val="000000"/>
                      </a:solidFill>
                      <a:prstDash val="solid"/>
                      <a:round/>
                      <a:headEnd type="none" w="med" len="med"/>
                      <a:tailEnd type="none" w="med" len="med"/>
                    </a:lnT>
                    <a:lnB cmpd="sng" algn="ctr" cap="flat" w="4762">
                      <a:solidFill>
                        <a:srgbClr val="000000"/>
                      </a:solidFill>
                      <a:prstDash val="solid"/>
                      <a:round/>
                      <a:headEnd type="none" w="med" len="med"/>
                      <a:tailEnd type="none" w="med" len="med"/>
                    </a:lnB>
                  </a:tcPr>
                </a:tc>
                <a:tc>
                  <a:txBody>
                    <a:bodyPr anchor="t" rtlCol="false"/>
                    <a:lstStyle/>
                    <a:p>
                      <a:pPr algn="l">
                        <a:lnSpc>
                          <a:spcPts val="1679"/>
                        </a:lnSpc>
                        <a:defRPr/>
                      </a:pPr>
                      <a:endParaRPr lang="en-US" sz="1100"/>
                    </a:p>
                  </a:txBody>
                  <a:tcPr marL="91440" marR="91440" marT="91440" marB="91440"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4762">
                      <a:solidFill>
                        <a:srgbClr val="000000"/>
                      </a:solidFill>
                      <a:prstDash val="solid"/>
                      <a:round/>
                      <a:headEnd type="none" w="med" len="med"/>
                      <a:tailEnd type="none" w="med" len="med"/>
                    </a:lnT>
                    <a:lnB cmpd="sng" algn="ctr" cap="flat" w="4762">
                      <a:solidFill>
                        <a:srgbClr val="000000"/>
                      </a:solidFill>
                      <a:prstDash val="solid"/>
                      <a:round/>
                      <a:headEnd type="none" w="med" len="med"/>
                      <a:tailEnd type="none" w="med" len="med"/>
                    </a:lnB>
                  </a:tcPr>
                </a:tc>
              </a:tr>
              <a:tr h="0">
                <a:tc>
                  <a:txBody>
                    <a:bodyPr anchor="t" rtlCol="false"/>
                    <a:lstStyle/>
                    <a:p>
                      <a:pPr algn="l">
                        <a:lnSpc>
                          <a:spcPts val="1679"/>
                        </a:lnSpc>
                        <a:defRPr/>
                      </a:pPr>
                      <a:endParaRPr lang="en-US" sz="1100"/>
                    </a:p>
                  </a:txBody>
                  <a:tcPr marL="91440" marR="91440" marT="91440" marB="91440"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4762">
                      <a:solidFill>
                        <a:srgbClr val="000000"/>
                      </a:solidFill>
                      <a:prstDash val="solid"/>
                      <a:round/>
                      <a:headEnd type="none" w="med" len="med"/>
                      <a:tailEnd type="none" w="med" len="med"/>
                    </a:lnT>
                    <a:lnB cmpd="sng" algn="ctr" cap="flat" w="4762">
                      <a:solidFill>
                        <a:srgbClr val="000000"/>
                      </a:solidFill>
                      <a:prstDash val="solid"/>
                      <a:round/>
                      <a:headEnd type="none" w="med" len="med"/>
                      <a:tailEnd type="none" w="med" len="med"/>
                    </a:lnB>
                  </a:tcPr>
                </a:tc>
                <a:tc>
                  <a:txBody>
                    <a:bodyPr anchor="t" rtlCol="false"/>
                    <a:lstStyle/>
                    <a:p>
                      <a:pPr algn="l">
                        <a:lnSpc>
                          <a:spcPts val="1679"/>
                        </a:lnSpc>
                        <a:defRPr/>
                      </a:pPr>
                      <a:endParaRPr lang="en-US" sz="1100"/>
                    </a:p>
                  </a:txBody>
                  <a:tcPr marL="91440" marR="91440" marT="91440" marB="91440"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4762">
                      <a:solidFill>
                        <a:srgbClr val="000000"/>
                      </a:solidFill>
                      <a:prstDash val="solid"/>
                      <a:round/>
                      <a:headEnd type="none" w="med" len="med"/>
                      <a:tailEnd type="none" w="med" len="med"/>
                    </a:lnT>
                    <a:lnB cmpd="sng" algn="ctr" cap="flat" w="4762">
                      <a:solidFill>
                        <a:srgbClr val="000000"/>
                      </a:solidFill>
                      <a:prstDash val="solid"/>
                      <a:round/>
                      <a:headEnd type="none" w="med" len="med"/>
                      <a:tailEnd type="none" w="med" len="med"/>
                    </a:lnB>
                  </a:tcPr>
                </a:tc>
              </a:tr>
              <a:tr h="0">
                <a:tc>
                  <a:txBody>
                    <a:bodyPr anchor="t" rtlCol="false"/>
                    <a:lstStyle/>
                    <a:p>
                      <a:pPr algn="l">
                        <a:lnSpc>
                          <a:spcPts val="1679"/>
                        </a:lnSpc>
                        <a:defRPr/>
                      </a:pPr>
                      <a:endParaRPr lang="en-US" sz="1100"/>
                    </a:p>
                  </a:txBody>
                  <a:tcPr marL="91440" marR="91440" marT="91440" marB="91440"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4762">
                      <a:solidFill>
                        <a:srgbClr val="000000"/>
                      </a:solidFill>
                      <a:prstDash val="solid"/>
                      <a:round/>
                      <a:headEnd type="none" w="med" len="med"/>
                      <a:tailEnd type="none" w="med" len="med"/>
                    </a:lnT>
                    <a:lnB cmpd="sng" algn="ctr" cap="flat" w="4762">
                      <a:solidFill>
                        <a:srgbClr val="000000"/>
                      </a:solidFill>
                      <a:prstDash val="solid"/>
                      <a:round/>
                      <a:headEnd type="none" w="med" len="med"/>
                      <a:tailEnd type="none" w="med" len="med"/>
                    </a:lnB>
                  </a:tcPr>
                </a:tc>
                <a:tc>
                  <a:txBody>
                    <a:bodyPr anchor="t" rtlCol="false"/>
                    <a:lstStyle/>
                    <a:p>
                      <a:pPr algn="l">
                        <a:lnSpc>
                          <a:spcPts val="1679"/>
                        </a:lnSpc>
                        <a:defRPr/>
                      </a:pPr>
                      <a:endParaRPr lang="en-US" sz="1100"/>
                    </a:p>
                  </a:txBody>
                  <a:tcPr marL="91440" marR="91440" marT="91440" marB="91440"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4762">
                      <a:solidFill>
                        <a:srgbClr val="000000"/>
                      </a:solidFill>
                      <a:prstDash val="solid"/>
                      <a:round/>
                      <a:headEnd type="none" w="med" len="med"/>
                      <a:tailEnd type="none" w="med" len="med"/>
                    </a:lnT>
                    <a:lnB cmpd="sng" algn="ctr" cap="flat" w="4762">
                      <a:solidFill>
                        <a:srgbClr val="000000"/>
                      </a:solidFill>
                      <a:prstDash val="solid"/>
                      <a:round/>
                      <a:headEnd type="none" w="med" len="med"/>
                      <a:tailEnd type="none" w="med" len="med"/>
                    </a:lnB>
                  </a:tcPr>
                </a:tc>
              </a:tr>
              <a:tr h="0">
                <a:tc>
                  <a:txBody>
                    <a:bodyPr anchor="t" rtlCol="false"/>
                    <a:lstStyle/>
                    <a:p>
                      <a:pPr algn="l">
                        <a:lnSpc>
                          <a:spcPts val="1679"/>
                        </a:lnSpc>
                        <a:defRPr/>
                      </a:pPr>
                      <a:endParaRPr lang="en-US" sz="1100"/>
                    </a:p>
                  </a:txBody>
                  <a:tcPr marL="91440" marR="91440" marT="91440" marB="91440"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4762">
                      <a:solidFill>
                        <a:srgbClr val="000000"/>
                      </a:solidFill>
                      <a:prstDash val="solid"/>
                      <a:round/>
                      <a:headEnd type="none" w="med" len="med"/>
                      <a:tailEnd type="none" w="med" len="med"/>
                    </a:lnT>
                    <a:lnB cmpd="sng" algn="ctr" cap="flat" w="4762">
                      <a:solidFill>
                        <a:srgbClr val="000000"/>
                      </a:solidFill>
                      <a:prstDash val="solid"/>
                      <a:round/>
                      <a:headEnd type="none" w="med" len="med"/>
                      <a:tailEnd type="none" w="med" len="med"/>
                    </a:lnB>
                  </a:tcPr>
                </a:tc>
                <a:tc>
                  <a:txBody>
                    <a:bodyPr anchor="t" rtlCol="false"/>
                    <a:lstStyle/>
                    <a:p>
                      <a:pPr algn="l">
                        <a:lnSpc>
                          <a:spcPts val="1679"/>
                        </a:lnSpc>
                        <a:defRPr/>
                      </a:pPr>
                      <a:endParaRPr lang="en-US" sz="1100"/>
                    </a:p>
                  </a:txBody>
                  <a:tcPr marL="91440" marR="91440" marT="91440" marB="91440"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4762">
                      <a:solidFill>
                        <a:srgbClr val="000000"/>
                      </a:solidFill>
                      <a:prstDash val="solid"/>
                      <a:round/>
                      <a:headEnd type="none" w="med" len="med"/>
                      <a:tailEnd type="none" w="med" len="med"/>
                    </a:lnT>
                    <a:lnB cmpd="sng" algn="ctr" cap="flat" w="4762">
                      <a:solidFill>
                        <a:srgbClr val="000000"/>
                      </a:solidFill>
                      <a:prstDash val="solid"/>
                      <a:round/>
                      <a:headEnd type="none" w="med" len="med"/>
                      <a:tailEnd type="none" w="med" len="med"/>
                    </a:lnB>
                  </a:tcPr>
                </a:tc>
              </a:tr>
            </a:tbl>
          </a:graphicData>
        </a:graphic>
      </p:graphicFrame>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6666" r="0" b="-16666"/>
            </a:stretch>
          </a:blipFill>
        </p:spPr>
      </p:sp>
      <p:grpSp>
        <p:nvGrpSpPr>
          <p:cNvPr name="Group 3" id="3"/>
          <p:cNvGrpSpPr/>
          <p:nvPr/>
        </p:nvGrpSpPr>
        <p:grpSpPr>
          <a:xfrm rot="0">
            <a:off x="648946" y="583435"/>
            <a:ext cx="16456158" cy="1249798"/>
            <a:chOff x="0" y="0"/>
            <a:chExt cx="21941544" cy="1666397"/>
          </a:xfrm>
        </p:grpSpPr>
        <p:sp>
          <p:nvSpPr>
            <p:cNvPr name="Freeform 4" id="4"/>
            <p:cNvSpPr/>
            <p:nvPr/>
          </p:nvSpPr>
          <p:spPr>
            <a:xfrm flipH="false" flipV="false" rot="0">
              <a:off x="0" y="0"/>
              <a:ext cx="21941544" cy="1666397"/>
            </a:xfrm>
            <a:custGeom>
              <a:avLst/>
              <a:gdLst/>
              <a:ahLst/>
              <a:cxnLst/>
              <a:rect r="r" b="b" t="t" l="l"/>
              <a:pathLst>
                <a:path h="1666397" w="21941544">
                  <a:moveTo>
                    <a:pt x="0" y="0"/>
                  </a:moveTo>
                  <a:lnTo>
                    <a:pt x="21941544" y="0"/>
                  </a:lnTo>
                  <a:lnTo>
                    <a:pt x="21941544" y="1666397"/>
                  </a:lnTo>
                  <a:lnTo>
                    <a:pt x="0" y="1666397"/>
                  </a:lnTo>
                  <a:close/>
                </a:path>
              </a:pathLst>
            </a:custGeom>
            <a:solidFill>
              <a:srgbClr val="000000">
                <a:alpha val="0"/>
              </a:srgbClr>
            </a:solidFill>
          </p:spPr>
        </p:sp>
        <p:sp>
          <p:nvSpPr>
            <p:cNvPr name="TextBox 5" id="5"/>
            <p:cNvSpPr txBox="true"/>
            <p:nvPr/>
          </p:nvSpPr>
          <p:spPr>
            <a:xfrm>
              <a:off x="0" y="66675"/>
              <a:ext cx="21941544" cy="1599722"/>
            </a:xfrm>
            <a:prstGeom prst="rect">
              <a:avLst/>
            </a:prstGeom>
          </p:spPr>
          <p:txBody>
            <a:bodyPr anchor="ctr" rtlCol="false" tIns="0" lIns="0" bIns="0" rIns="0"/>
            <a:lstStyle/>
            <a:p>
              <a:pPr algn="l">
                <a:lnSpc>
                  <a:spcPts val="7128"/>
                </a:lnSpc>
              </a:pPr>
              <a:r>
                <a:rPr lang="en-US" sz="6600" b="true">
                  <a:solidFill>
                    <a:srgbClr val="000000"/>
                  </a:solidFill>
                  <a:latin typeface="Aptos Bold"/>
                  <a:ea typeface="Aptos Bold"/>
                  <a:cs typeface="Aptos Bold"/>
                  <a:sym typeface="Aptos Bold"/>
                </a:rPr>
                <a:t>Section 3: Supporting Media &amp; Documents </a:t>
              </a:r>
            </a:p>
          </p:txBody>
        </p:sp>
      </p:grpSp>
      <p:sp>
        <p:nvSpPr>
          <p:cNvPr name="TextBox 6" id="6"/>
          <p:cNvSpPr txBox="true"/>
          <p:nvPr/>
        </p:nvSpPr>
        <p:spPr>
          <a:xfrm rot="0">
            <a:off x="411480" y="2147558"/>
            <a:ext cx="16204311" cy="2124552"/>
          </a:xfrm>
          <a:prstGeom prst="rect">
            <a:avLst/>
          </a:prstGeom>
        </p:spPr>
        <p:txBody>
          <a:bodyPr anchor="t" rtlCol="false" tIns="0" lIns="0" bIns="0" rIns="0">
            <a:spAutoFit/>
          </a:bodyPr>
          <a:lstStyle/>
          <a:p>
            <a:pPr algn="l" marL="488632" indent="-244316" lvl="1">
              <a:lnSpc>
                <a:spcPts val="3240"/>
              </a:lnSpc>
              <a:buFont typeface="Arial"/>
              <a:buChar char="•"/>
            </a:pPr>
            <a:r>
              <a:rPr lang="en-US" sz="2700">
                <a:solidFill>
                  <a:srgbClr val="000000"/>
                </a:solidFill>
                <a:latin typeface="Aptos"/>
                <a:ea typeface="Aptos"/>
                <a:cs typeface="Aptos"/>
                <a:sym typeface="Aptos"/>
              </a:rPr>
              <a:t>Attach photographs and/or relevant documents that support the nomination.</a:t>
            </a:r>
          </a:p>
          <a:p>
            <a:pPr algn="l" marL="488632" indent="-244316" lvl="1">
              <a:lnSpc>
                <a:spcPts val="3240"/>
              </a:lnSpc>
              <a:buFont typeface="Arial"/>
              <a:buChar char="•"/>
            </a:pPr>
            <a:r>
              <a:rPr lang="en-US" sz="2700">
                <a:solidFill>
                  <a:srgbClr val="000000"/>
                </a:solidFill>
                <a:latin typeface="Aptos"/>
                <a:ea typeface="Aptos"/>
                <a:cs typeface="Aptos"/>
                <a:sym typeface="Aptos"/>
              </a:rPr>
              <a:t>Regulatory approvals / compliance certificates</a:t>
            </a:r>
          </a:p>
          <a:p>
            <a:pPr algn="l" marL="488632" indent="-244316" lvl="1">
              <a:lnSpc>
                <a:spcPts val="3240"/>
              </a:lnSpc>
              <a:buFont typeface="Arial"/>
              <a:buChar char="•"/>
            </a:pPr>
            <a:r>
              <a:rPr lang="en-US" sz="2700">
                <a:solidFill>
                  <a:srgbClr val="000000"/>
                </a:solidFill>
                <a:latin typeface="Aptos"/>
                <a:ea typeface="Aptos"/>
                <a:cs typeface="Aptos"/>
                <a:sym typeface="Aptos"/>
              </a:rPr>
              <a:t>Upload formats: PDF, PPT, Word, JPEG, PNG.</a:t>
            </a:r>
          </a:p>
          <a:p>
            <a:pPr algn="l" marL="488632" indent="-244316" lvl="1">
              <a:lnSpc>
                <a:spcPts val="3240"/>
              </a:lnSpc>
              <a:buFont typeface="Arial"/>
              <a:buChar char="•"/>
            </a:pPr>
            <a:r>
              <a:rPr lang="en-US" sz="2700">
                <a:solidFill>
                  <a:srgbClr val="000000"/>
                </a:solidFill>
                <a:latin typeface="Aptos"/>
                <a:ea typeface="Aptos"/>
                <a:cs typeface="Aptos"/>
                <a:sym typeface="Aptos"/>
              </a:rPr>
              <a:t>Provide captions for all photographs and label all documents clearly.</a:t>
            </a:r>
          </a:p>
          <a:p>
            <a:pPr algn="l" marL="488632" indent="-244316" lvl="1">
              <a:lnSpc>
                <a:spcPts val="3240"/>
              </a:lnSpc>
              <a:buFont typeface="Arial"/>
              <a:buChar char="•"/>
            </a:pPr>
            <a:r>
              <a:rPr lang="en-US" sz="2700">
                <a:solidFill>
                  <a:srgbClr val="000000"/>
                </a:solidFill>
                <a:latin typeface="Aptos"/>
                <a:ea typeface="Aptos"/>
                <a:cs typeface="Aptos"/>
                <a:sym typeface="Aptos"/>
              </a:rPr>
              <a:t>Add Slides under Annexure 1 and upload all documents </a:t>
            </a:r>
          </a:p>
        </p:txBody>
      </p:sp>
      <p:graphicFrame>
        <p:nvGraphicFramePr>
          <p:cNvPr name="Table 7" id="7"/>
          <p:cNvGraphicFramePr>
            <a:graphicFrameLocks noGrp="true"/>
          </p:cNvGraphicFramePr>
          <p:nvPr/>
        </p:nvGraphicFramePr>
        <p:xfrm>
          <a:off x="648946" y="5695203"/>
          <a:ext cx="16862091" cy="0"/>
        </p:xfrm>
        <a:graphic>
          <a:graphicData uri="http://schemas.openxmlformats.org/drawingml/2006/table">
            <a:tbl>
              <a:tblPr/>
              <a:tblGrid>
                <a:gridCol w="8431046"/>
                <a:gridCol w="8431046"/>
              </a:tblGrid>
              <a:tr h="0">
                <a:tc>
                  <a:txBody>
                    <a:bodyPr anchor="t" rtlCol="false"/>
                    <a:lstStyle/>
                    <a:p>
                      <a:pPr algn="l">
                        <a:lnSpc>
                          <a:spcPts val="1679"/>
                        </a:lnSpc>
                        <a:defRPr/>
                      </a:pPr>
                      <a:endParaRPr lang="en-US" sz="1100"/>
                    </a:p>
                  </a:txBody>
                  <a:tcPr marL="91440" marR="91440" marT="91440" marB="91440" anchor="ctr">
                    <a:lnL cmpd="sng" algn="ctr" cap="flat" w="12700">
                      <a:solidFill>
                        <a:srgbClr val="000000"/>
                      </a:solidFill>
                      <a:prstDash val="solid"/>
                      <a:round/>
                      <a:headEnd type="none" w="med" len="med"/>
                      <a:tailEnd type="none" w="med" len="med"/>
                    </a:lnL>
                    <a:lnR cmpd="sng" algn="ctr" cap="flat" w="12700">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tcPr>
                </a:tc>
                <a:tc>
                  <a:txBody>
                    <a:bodyPr anchor="t" rtlCol="false"/>
                    <a:lstStyle/>
                    <a:p>
                      <a:pPr algn="l">
                        <a:lnSpc>
                          <a:spcPts val="1679"/>
                        </a:lnSpc>
                        <a:defRPr/>
                      </a:pPr>
                      <a:endParaRPr lang="en-US" sz="1100"/>
                    </a:p>
                  </a:txBody>
                  <a:tcPr marL="91440" marR="91440" marT="91440" marB="91440" anchor="ctr">
                    <a:lnL cmpd="sng" algn="ctr" cap="flat" w="12700">
                      <a:solidFill>
                        <a:srgbClr val="000000"/>
                      </a:solidFill>
                      <a:prstDash val="solid"/>
                      <a:round/>
                      <a:headEnd type="none" w="med" len="med"/>
                      <a:tailEnd type="none" w="med" len="med"/>
                    </a:lnL>
                    <a:lnR cmpd="sng" algn="ctr" cap="flat" w="12700">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tcPr>
                </a:tc>
              </a:tr>
              <a:tr h="0">
                <a:tc>
                  <a:txBody>
                    <a:bodyPr anchor="t" rtlCol="false"/>
                    <a:lstStyle/>
                    <a:p>
                      <a:pPr algn="l">
                        <a:lnSpc>
                          <a:spcPts val="1679"/>
                        </a:lnSpc>
                        <a:defRPr/>
                      </a:pPr>
                      <a:endParaRPr lang="en-US" sz="1100"/>
                    </a:p>
                  </a:txBody>
                  <a:tcPr marL="91440" marR="91440" marT="91440" marB="91440" anchor="ctr">
                    <a:lnL cmpd="sng" algn="ctr" cap="flat" w="12700">
                      <a:solidFill>
                        <a:srgbClr val="000000"/>
                      </a:solidFill>
                      <a:prstDash val="solid"/>
                      <a:round/>
                      <a:headEnd type="none" w="med" len="med"/>
                      <a:tailEnd type="none" w="med" len="med"/>
                    </a:lnL>
                    <a:lnR cmpd="sng" algn="ctr" cap="flat" w="12700">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tcPr>
                </a:tc>
                <a:tc>
                  <a:txBody>
                    <a:bodyPr anchor="t" rtlCol="false"/>
                    <a:lstStyle/>
                    <a:p>
                      <a:pPr algn="l">
                        <a:lnSpc>
                          <a:spcPts val="1679"/>
                        </a:lnSpc>
                        <a:defRPr/>
                      </a:pPr>
                      <a:endParaRPr lang="en-US" sz="1100"/>
                    </a:p>
                  </a:txBody>
                  <a:tcPr marL="91440" marR="91440" marT="91440" marB="91440" anchor="ctr">
                    <a:lnL cmpd="sng" algn="ctr" cap="flat" w="12700">
                      <a:solidFill>
                        <a:srgbClr val="000000"/>
                      </a:solidFill>
                      <a:prstDash val="solid"/>
                      <a:round/>
                      <a:headEnd type="none" w="med" len="med"/>
                      <a:tailEnd type="none" w="med" len="med"/>
                    </a:lnL>
                    <a:lnR cmpd="sng" algn="ctr" cap="flat" w="12700">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tcPr>
                </a:tc>
              </a:tr>
              <a:tr h="0">
                <a:tc>
                  <a:txBody>
                    <a:bodyPr anchor="t" rtlCol="false"/>
                    <a:lstStyle/>
                    <a:p>
                      <a:pPr algn="l">
                        <a:lnSpc>
                          <a:spcPts val="1679"/>
                        </a:lnSpc>
                        <a:defRPr/>
                      </a:pPr>
                      <a:endParaRPr lang="en-US" sz="1100"/>
                    </a:p>
                  </a:txBody>
                  <a:tcPr marL="91440" marR="91440" marT="91440" marB="91440" anchor="ctr">
                    <a:lnL cmpd="sng" algn="ctr" cap="flat" w="12700">
                      <a:solidFill>
                        <a:srgbClr val="000000"/>
                      </a:solidFill>
                      <a:prstDash val="solid"/>
                      <a:round/>
                      <a:headEnd type="none" w="med" len="med"/>
                      <a:tailEnd type="none" w="med" len="med"/>
                    </a:lnL>
                    <a:lnR cmpd="sng" algn="ctr" cap="flat" w="12700">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tcPr>
                </a:tc>
                <a:tc>
                  <a:txBody>
                    <a:bodyPr anchor="t" rtlCol="false"/>
                    <a:lstStyle/>
                    <a:p>
                      <a:pPr algn="l">
                        <a:lnSpc>
                          <a:spcPts val="1679"/>
                        </a:lnSpc>
                        <a:defRPr/>
                      </a:pPr>
                      <a:endParaRPr lang="en-US" sz="1100"/>
                    </a:p>
                  </a:txBody>
                  <a:tcPr marL="91440" marR="91440" marT="91440" marB="91440" anchor="ctr">
                    <a:lnL cmpd="sng" algn="ctr" cap="flat" w="12700">
                      <a:solidFill>
                        <a:srgbClr val="000000"/>
                      </a:solidFill>
                      <a:prstDash val="solid"/>
                      <a:round/>
                      <a:headEnd type="none" w="med" len="med"/>
                      <a:tailEnd type="none" w="med" len="med"/>
                    </a:lnL>
                    <a:lnR cmpd="sng" algn="ctr" cap="flat" w="12700">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tcPr>
                </a:tc>
              </a:tr>
              <a:tr h="0">
                <a:tc>
                  <a:txBody>
                    <a:bodyPr anchor="t" rtlCol="false"/>
                    <a:lstStyle/>
                    <a:p>
                      <a:pPr algn="l">
                        <a:lnSpc>
                          <a:spcPts val="1679"/>
                        </a:lnSpc>
                        <a:defRPr/>
                      </a:pPr>
                      <a:endParaRPr lang="en-US" sz="1100"/>
                    </a:p>
                  </a:txBody>
                  <a:tcPr marL="91440" marR="91440" marT="91440" marB="91440" anchor="ctr">
                    <a:lnL cmpd="sng" algn="ctr" cap="flat" w="12700">
                      <a:solidFill>
                        <a:srgbClr val="000000"/>
                      </a:solidFill>
                      <a:prstDash val="solid"/>
                      <a:round/>
                      <a:headEnd type="none" w="med" len="med"/>
                      <a:tailEnd type="none" w="med" len="med"/>
                    </a:lnL>
                    <a:lnR cmpd="sng" algn="ctr" cap="flat" w="12700">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tcPr>
                </a:tc>
                <a:tc>
                  <a:txBody>
                    <a:bodyPr anchor="t" rtlCol="false"/>
                    <a:lstStyle/>
                    <a:p>
                      <a:pPr algn="l">
                        <a:lnSpc>
                          <a:spcPts val="1679"/>
                        </a:lnSpc>
                        <a:defRPr/>
                      </a:pPr>
                      <a:endParaRPr lang="en-US" sz="1100"/>
                    </a:p>
                  </a:txBody>
                  <a:tcPr marL="91440" marR="91440" marT="91440" marB="91440" anchor="ctr">
                    <a:lnL cmpd="sng" algn="ctr" cap="flat" w="12700">
                      <a:solidFill>
                        <a:srgbClr val="000000"/>
                      </a:solidFill>
                      <a:prstDash val="solid"/>
                      <a:round/>
                      <a:headEnd type="none" w="med" len="med"/>
                      <a:tailEnd type="none" w="med" len="med"/>
                    </a:lnL>
                    <a:lnR cmpd="sng" algn="ctr" cap="flat" w="12700">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tcPr>
                </a:tc>
              </a:tr>
              <a:tr h="0">
                <a:tc>
                  <a:txBody>
                    <a:bodyPr anchor="t" rtlCol="false"/>
                    <a:lstStyle/>
                    <a:p>
                      <a:pPr algn="l">
                        <a:lnSpc>
                          <a:spcPts val="1679"/>
                        </a:lnSpc>
                        <a:defRPr/>
                      </a:pPr>
                      <a:endParaRPr lang="en-US" sz="1100"/>
                    </a:p>
                  </a:txBody>
                  <a:tcPr marL="91440" marR="91440" marT="91440" marB="91440" anchor="ctr">
                    <a:lnL cmpd="sng" algn="ctr" cap="flat" w="12700">
                      <a:solidFill>
                        <a:srgbClr val="000000"/>
                      </a:solidFill>
                      <a:prstDash val="solid"/>
                      <a:round/>
                      <a:headEnd type="none" w="med" len="med"/>
                      <a:tailEnd type="none" w="med" len="med"/>
                    </a:lnL>
                    <a:lnR cmpd="sng" algn="ctr" cap="flat" w="12700">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tcPr>
                </a:tc>
                <a:tc>
                  <a:txBody>
                    <a:bodyPr anchor="t" rtlCol="false"/>
                    <a:lstStyle/>
                    <a:p>
                      <a:pPr algn="l">
                        <a:lnSpc>
                          <a:spcPts val="1679"/>
                        </a:lnSpc>
                        <a:defRPr/>
                      </a:pPr>
                      <a:endParaRPr lang="en-US" sz="1100"/>
                    </a:p>
                  </a:txBody>
                  <a:tcPr marL="91440" marR="91440" marT="91440" marB="91440" anchor="ctr">
                    <a:lnL cmpd="sng" algn="ctr" cap="flat" w="12700">
                      <a:solidFill>
                        <a:srgbClr val="000000"/>
                      </a:solidFill>
                      <a:prstDash val="solid"/>
                      <a:round/>
                      <a:headEnd type="none" w="med" len="med"/>
                      <a:tailEnd type="none" w="med" len="med"/>
                    </a:lnL>
                    <a:lnR cmpd="sng" algn="ctr" cap="flat" w="12700">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tcPr>
                </a:tc>
              </a:tr>
              <a:tr h="0">
                <a:tc>
                  <a:txBody>
                    <a:bodyPr anchor="t" rtlCol="false"/>
                    <a:lstStyle/>
                    <a:p>
                      <a:pPr algn="l">
                        <a:lnSpc>
                          <a:spcPts val="1679"/>
                        </a:lnSpc>
                        <a:defRPr/>
                      </a:pPr>
                      <a:endParaRPr lang="en-US" sz="1100"/>
                    </a:p>
                  </a:txBody>
                  <a:tcPr marL="91440" marR="91440" marT="91440" marB="91440" anchor="ctr">
                    <a:lnL cmpd="sng" algn="ctr" cap="flat" w="12700">
                      <a:solidFill>
                        <a:srgbClr val="000000"/>
                      </a:solidFill>
                      <a:prstDash val="solid"/>
                      <a:round/>
                      <a:headEnd type="none" w="med" len="med"/>
                      <a:tailEnd type="none" w="med" len="med"/>
                    </a:lnL>
                    <a:lnR cmpd="sng" algn="ctr" cap="flat" w="12700">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tcPr>
                </a:tc>
                <a:tc>
                  <a:txBody>
                    <a:bodyPr anchor="t" rtlCol="false"/>
                    <a:lstStyle/>
                    <a:p>
                      <a:pPr algn="l">
                        <a:lnSpc>
                          <a:spcPts val="1679"/>
                        </a:lnSpc>
                        <a:defRPr/>
                      </a:pPr>
                      <a:endParaRPr lang="en-US" sz="1100"/>
                    </a:p>
                  </a:txBody>
                  <a:tcPr marL="91440" marR="91440" marT="91440" marB="91440" anchor="ctr">
                    <a:lnL cmpd="sng" algn="ctr" cap="flat" w="12700">
                      <a:solidFill>
                        <a:srgbClr val="000000"/>
                      </a:solidFill>
                      <a:prstDash val="solid"/>
                      <a:round/>
                      <a:headEnd type="none" w="med" len="med"/>
                      <a:tailEnd type="none" w="med" len="med"/>
                    </a:lnL>
                    <a:lnR cmpd="sng" algn="ctr" cap="flat" w="12700">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tcPr>
                </a:tc>
              </a:tr>
              <a:tr h="0">
                <a:tc>
                  <a:txBody>
                    <a:bodyPr anchor="t" rtlCol="false"/>
                    <a:lstStyle/>
                    <a:p>
                      <a:pPr algn="l">
                        <a:lnSpc>
                          <a:spcPts val="1679"/>
                        </a:lnSpc>
                        <a:defRPr/>
                      </a:pPr>
                      <a:endParaRPr lang="en-US" sz="1100"/>
                    </a:p>
                  </a:txBody>
                  <a:tcPr marL="91440" marR="91440" marT="91440" marB="91440" anchor="ctr">
                    <a:lnL cmpd="sng" algn="ctr" cap="flat" w="12700">
                      <a:solidFill>
                        <a:srgbClr val="000000"/>
                      </a:solidFill>
                      <a:prstDash val="solid"/>
                      <a:round/>
                      <a:headEnd type="none" w="med" len="med"/>
                      <a:tailEnd type="none" w="med" len="med"/>
                    </a:lnL>
                    <a:lnR cmpd="sng" algn="ctr" cap="flat" w="12700">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tcPr>
                </a:tc>
                <a:tc>
                  <a:txBody>
                    <a:bodyPr anchor="t" rtlCol="false"/>
                    <a:lstStyle/>
                    <a:p>
                      <a:pPr algn="l">
                        <a:lnSpc>
                          <a:spcPts val="1679"/>
                        </a:lnSpc>
                        <a:defRPr/>
                      </a:pPr>
                      <a:endParaRPr lang="en-US" sz="1100"/>
                    </a:p>
                  </a:txBody>
                  <a:tcPr marL="91440" marR="91440" marT="91440" marB="91440" anchor="ctr">
                    <a:lnL cmpd="sng" algn="ctr" cap="flat" w="12700">
                      <a:solidFill>
                        <a:srgbClr val="000000"/>
                      </a:solidFill>
                      <a:prstDash val="solid"/>
                      <a:round/>
                      <a:headEnd type="none" w="med" len="med"/>
                      <a:tailEnd type="none" w="med" len="med"/>
                    </a:lnL>
                    <a:lnR cmpd="sng" algn="ctr" cap="flat" w="12700">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tcPr>
                </a:tc>
              </a:tr>
              <a:tr h="0">
                <a:tc>
                  <a:txBody>
                    <a:bodyPr anchor="t" rtlCol="false"/>
                    <a:lstStyle/>
                    <a:p>
                      <a:pPr algn="l">
                        <a:lnSpc>
                          <a:spcPts val="1679"/>
                        </a:lnSpc>
                        <a:defRPr/>
                      </a:pPr>
                      <a:endParaRPr lang="en-US" sz="1100"/>
                    </a:p>
                  </a:txBody>
                  <a:tcPr marL="91440" marR="91440" marT="91440" marB="91440" anchor="ctr">
                    <a:lnL cmpd="sng" algn="ctr" cap="flat" w="12700">
                      <a:solidFill>
                        <a:srgbClr val="000000"/>
                      </a:solidFill>
                      <a:prstDash val="solid"/>
                      <a:round/>
                      <a:headEnd type="none" w="med" len="med"/>
                      <a:tailEnd type="none" w="med" len="med"/>
                    </a:lnL>
                    <a:lnR cmpd="sng" algn="ctr" cap="flat" w="12700">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tcPr>
                </a:tc>
                <a:tc>
                  <a:txBody>
                    <a:bodyPr anchor="t" rtlCol="false"/>
                    <a:lstStyle/>
                    <a:p>
                      <a:pPr algn="l">
                        <a:lnSpc>
                          <a:spcPts val="1679"/>
                        </a:lnSpc>
                        <a:defRPr/>
                      </a:pPr>
                      <a:endParaRPr lang="en-US" sz="1100"/>
                    </a:p>
                  </a:txBody>
                  <a:tcPr marL="91440" marR="91440" marT="91440" marB="91440" anchor="ctr">
                    <a:lnL cmpd="sng" algn="ctr" cap="flat" w="12700">
                      <a:solidFill>
                        <a:srgbClr val="000000"/>
                      </a:solidFill>
                      <a:prstDash val="solid"/>
                      <a:round/>
                      <a:headEnd type="none" w="med" len="med"/>
                      <a:tailEnd type="none" w="med" len="med"/>
                    </a:lnL>
                    <a:lnR cmpd="sng" algn="ctr" cap="flat" w="12700">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tcPr>
                </a:tc>
              </a:tr>
            </a:tbl>
          </a:graphicData>
        </a:graphic>
      </p:graphicFrame>
      <p:grpSp>
        <p:nvGrpSpPr>
          <p:cNvPr name="Group 8" id="8"/>
          <p:cNvGrpSpPr/>
          <p:nvPr/>
        </p:nvGrpSpPr>
        <p:grpSpPr>
          <a:xfrm rot="0">
            <a:off x="648946" y="4586208"/>
            <a:ext cx="17045265" cy="880395"/>
            <a:chOff x="0" y="0"/>
            <a:chExt cx="22727020" cy="1173860"/>
          </a:xfrm>
        </p:grpSpPr>
        <p:sp>
          <p:nvSpPr>
            <p:cNvPr name="Freeform 9" id="9"/>
            <p:cNvSpPr/>
            <p:nvPr/>
          </p:nvSpPr>
          <p:spPr>
            <a:xfrm flipH="false" flipV="false" rot="0">
              <a:off x="18847" y="19050"/>
              <a:ext cx="22689326" cy="1135761"/>
            </a:xfrm>
            <a:custGeom>
              <a:avLst/>
              <a:gdLst/>
              <a:ahLst/>
              <a:cxnLst/>
              <a:rect r="r" b="b" t="t" l="l"/>
              <a:pathLst>
                <a:path h="1135761" w="22689326">
                  <a:moveTo>
                    <a:pt x="0" y="0"/>
                  </a:moveTo>
                  <a:lnTo>
                    <a:pt x="22689327" y="0"/>
                  </a:lnTo>
                  <a:lnTo>
                    <a:pt x="22689327" y="1135761"/>
                  </a:lnTo>
                  <a:lnTo>
                    <a:pt x="0" y="1135761"/>
                  </a:lnTo>
                  <a:close/>
                </a:path>
              </a:pathLst>
            </a:custGeom>
            <a:solidFill>
              <a:srgbClr val="156082"/>
            </a:solidFill>
          </p:spPr>
        </p:sp>
        <p:sp>
          <p:nvSpPr>
            <p:cNvPr name="Freeform 10" id="10"/>
            <p:cNvSpPr/>
            <p:nvPr/>
          </p:nvSpPr>
          <p:spPr>
            <a:xfrm flipH="false" flipV="false" rot="0">
              <a:off x="0" y="0"/>
              <a:ext cx="22727021" cy="1173861"/>
            </a:xfrm>
            <a:custGeom>
              <a:avLst/>
              <a:gdLst/>
              <a:ahLst/>
              <a:cxnLst/>
              <a:rect r="r" b="b" t="t" l="l"/>
              <a:pathLst>
                <a:path h="1173861" w="22727021">
                  <a:moveTo>
                    <a:pt x="18847" y="0"/>
                  </a:moveTo>
                  <a:lnTo>
                    <a:pt x="22708174" y="0"/>
                  </a:lnTo>
                  <a:cubicBezTo>
                    <a:pt x="22718601" y="0"/>
                    <a:pt x="22727021" y="8509"/>
                    <a:pt x="22727021" y="19050"/>
                  </a:cubicBezTo>
                  <a:lnTo>
                    <a:pt x="22727021" y="1154811"/>
                  </a:lnTo>
                  <a:cubicBezTo>
                    <a:pt x="22727021" y="1165352"/>
                    <a:pt x="22718601" y="1173861"/>
                    <a:pt x="22708174" y="1173861"/>
                  </a:cubicBezTo>
                  <a:lnTo>
                    <a:pt x="18847" y="1173861"/>
                  </a:lnTo>
                  <a:cubicBezTo>
                    <a:pt x="8419" y="1173861"/>
                    <a:pt x="0" y="1165352"/>
                    <a:pt x="0" y="1154811"/>
                  </a:cubicBezTo>
                  <a:lnTo>
                    <a:pt x="0" y="19050"/>
                  </a:lnTo>
                  <a:cubicBezTo>
                    <a:pt x="0" y="8509"/>
                    <a:pt x="8419" y="0"/>
                    <a:pt x="18847" y="0"/>
                  </a:cubicBezTo>
                  <a:moveTo>
                    <a:pt x="18847" y="38100"/>
                  </a:moveTo>
                  <a:lnTo>
                    <a:pt x="18847" y="19050"/>
                  </a:lnTo>
                  <a:lnTo>
                    <a:pt x="37695" y="19050"/>
                  </a:lnTo>
                  <a:lnTo>
                    <a:pt x="37695" y="1154811"/>
                  </a:lnTo>
                  <a:lnTo>
                    <a:pt x="18847" y="1154811"/>
                  </a:lnTo>
                  <a:lnTo>
                    <a:pt x="18847" y="1135761"/>
                  </a:lnTo>
                  <a:lnTo>
                    <a:pt x="22708174" y="1135761"/>
                  </a:lnTo>
                  <a:lnTo>
                    <a:pt x="22708174" y="1154811"/>
                  </a:lnTo>
                  <a:lnTo>
                    <a:pt x="22689325" y="1154811"/>
                  </a:lnTo>
                  <a:lnTo>
                    <a:pt x="22689325" y="19050"/>
                  </a:lnTo>
                  <a:lnTo>
                    <a:pt x="22708174" y="19050"/>
                  </a:lnTo>
                  <a:lnTo>
                    <a:pt x="22708174" y="38100"/>
                  </a:lnTo>
                  <a:lnTo>
                    <a:pt x="18847" y="38100"/>
                  </a:lnTo>
                  <a:close/>
                </a:path>
              </a:pathLst>
            </a:custGeom>
            <a:solidFill>
              <a:srgbClr val="042433"/>
            </a:solidFill>
          </p:spPr>
        </p:sp>
        <p:sp>
          <p:nvSpPr>
            <p:cNvPr name="TextBox 11" id="11"/>
            <p:cNvSpPr txBox="true"/>
            <p:nvPr/>
          </p:nvSpPr>
          <p:spPr>
            <a:xfrm>
              <a:off x="0" y="0"/>
              <a:ext cx="22727020" cy="1173860"/>
            </a:xfrm>
            <a:prstGeom prst="rect">
              <a:avLst/>
            </a:prstGeom>
          </p:spPr>
          <p:txBody>
            <a:bodyPr anchor="ctr" rtlCol="false" tIns="50800" lIns="50800" bIns="50800" rIns="50800"/>
            <a:lstStyle/>
            <a:p>
              <a:pPr algn="l">
                <a:lnSpc>
                  <a:spcPts val="3960"/>
                </a:lnSpc>
              </a:pPr>
              <a:r>
                <a:rPr lang="en-US" sz="3300" b="true">
                  <a:solidFill>
                    <a:srgbClr val="FFFFFF"/>
                  </a:solidFill>
                  <a:latin typeface="Aptos Bold"/>
                  <a:ea typeface="Aptos Bold"/>
                  <a:cs typeface="Aptos Bold"/>
                  <a:sym typeface="Aptos Bold"/>
                </a:rPr>
                <a:t>CHECKLIST</a:t>
              </a:r>
            </a:p>
          </p:txBody>
        </p:sp>
      </p:gr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6666" r="0" b="-16666"/>
            </a:stretch>
          </a:blipFill>
        </p:spPr>
      </p:sp>
      <p:grpSp>
        <p:nvGrpSpPr>
          <p:cNvPr name="Group 3" id="3"/>
          <p:cNvGrpSpPr/>
          <p:nvPr/>
        </p:nvGrpSpPr>
        <p:grpSpPr>
          <a:xfrm rot="0">
            <a:off x="397193" y="366816"/>
            <a:ext cx="17022141" cy="1988345"/>
            <a:chOff x="0" y="0"/>
            <a:chExt cx="22696187" cy="2651126"/>
          </a:xfrm>
        </p:grpSpPr>
        <p:sp>
          <p:nvSpPr>
            <p:cNvPr name="Freeform 4" id="4"/>
            <p:cNvSpPr/>
            <p:nvPr/>
          </p:nvSpPr>
          <p:spPr>
            <a:xfrm flipH="false" flipV="false" rot="0">
              <a:off x="0" y="0"/>
              <a:ext cx="22696187" cy="2651126"/>
            </a:xfrm>
            <a:custGeom>
              <a:avLst/>
              <a:gdLst/>
              <a:ahLst/>
              <a:cxnLst/>
              <a:rect r="r" b="b" t="t" l="l"/>
              <a:pathLst>
                <a:path h="2651126" w="22696187">
                  <a:moveTo>
                    <a:pt x="0" y="0"/>
                  </a:moveTo>
                  <a:lnTo>
                    <a:pt x="22696187" y="0"/>
                  </a:lnTo>
                  <a:lnTo>
                    <a:pt x="22696187" y="2651126"/>
                  </a:lnTo>
                  <a:lnTo>
                    <a:pt x="0" y="2651126"/>
                  </a:lnTo>
                  <a:close/>
                </a:path>
              </a:pathLst>
            </a:custGeom>
            <a:solidFill>
              <a:srgbClr val="000000">
                <a:alpha val="0"/>
              </a:srgbClr>
            </a:solidFill>
          </p:spPr>
        </p:sp>
        <p:sp>
          <p:nvSpPr>
            <p:cNvPr name="TextBox 5" id="5"/>
            <p:cNvSpPr txBox="true"/>
            <p:nvPr/>
          </p:nvSpPr>
          <p:spPr>
            <a:xfrm>
              <a:off x="0" y="66675"/>
              <a:ext cx="22696187" cy="2584451"/>
            </a:xfrm>
            <a:prstGeom prst="rect">
              <a:avLst/>
            </a:prstGeom>
          </p:spPr>
          <p:txBody>
            <a:bodyPr anchor="ctr" rtlCol="false" tIns="0" lIns="0" bIns="0" rIns="0"/>
            <a:lstStyle/>
            <a:p>
              <a:pPr algn="l">
                <a:lnSpc>
                  <a:spcPts val="7128"/>
                </a:lnSpc>
              </a:pPr>
              <a:r>
                <a:rPr lang="en-US" sz="6600" b="true">
                  <a:solidFill>
                    <a:srgbClr val="000000"/>
                  </a:solidFill>
                  <a:latin typeface="Aptos Bold"/>
                  <a:ea typeface="Aptos Bold"/>
                  <a:cs typeface="Aptos Bold"/>
                  <a:sym typeface="Aptos Bold"/>
                </a:rPr>
                <a:t>Section 5: Award Claim – Core Justification</a:t>
              </a:r>
            </a:p>
          </p:txBody>
        </p:sp>
      </p:grpSp>
      <p:grpSp>
        <p:nvGrpSpPr>
          <p:cNvPr name="Group 6" id="6"/>
          <p:cNvGrpSpPr/>
          <p:nvPr/>
        </p:nvGrpSpPr>
        <p:grpSpPr>
          <a:xfrm rot="0">
            <a:off x="397193" y="2521745"/>
            <a:ext cx="15773400" cy="880395"/>
            <a:chOff x="0" y="0"/>
            <a:chExt cx="21031200" cy="1173860"/>
          </a:xfrm>
        </p:grpSpPr>
        <p:sp>
          <p:nvSpPr>
            <p:cNvPr name="Freeform 7" id="7"/>
            <p:cNvSpPr/>
            <p:nvPr/>
          </p:nvSpPr>
          <p:spPr>
            <a:xfrm flipH="false" flipV="false" rot="0">
              <a:off x="17441" y="19050"/>
              <a:ext cx="20996318" cy="1135761"/>
            </a:xfrm>
            <a:custGeom>
              <a:avLst/>
              <a:gdLst/>
              <a:ahLst/>
              <a:cxnLst/>
              <a:rect r="r" b="b" t="t" l="l"/>
              <a:pathLst>
                <a:path h="1135761" w="20996318">
                  <a:moveTo>
                    <a:pt x="0" y="0"/>
                  </a:moveTo>
                  <a:lnTo>
                    <a:pt x="20996318" y="0"/>
                  </a:lnTo>
                  <a:lnTo>
                    <a:pt x="20996318" y="1135761"/>
                  </a:lnTo>
                  <a:lnTo>
                    <a:pt x="0" y="1135761"/>
                  </a:lnTo>
                  <a:close/>
                </a:path>
              </a:pathLst>
            </a:custGeom>
            <a:solidFill>
              <a:srgbClr val="156082"/>
            </a:solidFill>
          </p:spPr>
        </p:sp>
        <p:sp>
          <p:nvSpPr>
            <p:cNvPr name="Freeform 8" id="8"/>
            <p:cNvSpPr/>
            <p:nvPr/>
          </p:nvSpPr>
          <p:spPr>
            <a:xfrm flipH="false" flipV="false" rot="0">
              <a:off x="0" y="0"/>
              <a:ext cx="21031200" cy="1173861"/>
            </a:xfrm>
            <a:custGeom>
              <a:avLst/>
              <a:gdLst/>
              <a:ahLst/>
              <a:cxnLst/>
              <a:rect r="r" b="b" t="t" l="l"/>
              <a:pathLst>
                <a:path h="1173861" w="21031200">
                  <a:moveTo>
                    <a:pt x="17441" y="0"/>
                  </a:moveTo>
                  <a:lnTo>
                    <a:pt x="21013759" y="0"/>
                  </a:lnTo>
                  <a:cubicBezTo>
                    <a:pt x="21023410" y="0"/>
                    <a:pt x="21031200" y="8509"/>
                    <a:pt x="21031200" y="19050"/>
                  </a:cubicBezTo>
                  <a:lnTo>
                    <a:pt x="21031200" y="1154811"/>
                  </a:lnTo>
                  <a:cubicBezTo>
                    <a:pt x="21031200" y="1165352"/>
                    <a:pt x="21023410" y="1173861"/>
                    <a:pt x="21013759" y="1173861"/>
                  </a:cubicBezTo>
                  <a:lnTo>
                    <a:pt x="17441" y="1173861"/>
                  </a:lnTo>
                  <a:cubicBezTo>
                    <a:pt x="7790" y="1173861"/>
                    <a:pt x="0" y="1165352"/>
                    <a:pt x="0" y="1154811"/>
                  </a:cubicBezTo>
                  <a:lnTo>
                    <a:pt x="0" y="19050"/>
                  </a:lnTo>
                  <a:cubicBezTo>
                    <a:pt x="0" y="8509"/>
                    <a:pt x="7790" y="0"/>
                    <a:pt x="17441" y="0"/>
                  </a:cubicBezTo>
                  <a:moveTo>
                    <a:pt x="17441" y="38100"/>
                  </a:moveTo>
                  <a:lnTo>
                    <a:pt x="17441" y="19050"/>
                  </a:lnTo>
                  <a:lnTo>
                    <a:pt x="34882" y="19050"/>
                  </a:lnTo>
                  <a:lnTo>
                    <a:pt x="34882" y="1154811"/>
                  </a:lnTo>
                  <a:lnTo>
                    <a:pt x="17441" y="1154811"/>
                  </a:lnTo>
                  <a:lnTo>
                    <a:pt x="17441" y="1135761"/>
                  </a:lnTo>
                  <a:lnTo>
                    <a:pt x="21013759" y="1135761"/>
                  </a:lnTo>
                  <a:lnTo>
                    <a:pt x="21013759" y="1154811"/>
                  </a:lnTo>
                  <a:lnTo>
                    <a:pt x="20996318" y="1154811"/>
                  </a:lnTo>
                  <a:lnTo>
                    <a:pt x="20996318" y="19050"/>
                  </a:lnTo>
                  <a:lnTo>
                    <a:pt x="21013759" y="19050"/>
                  </a:lnTo>
                  <a:lnTo>
                    <a:pt x="21013759" y="38100"/>
                  </a:lnTo>
                  <a:lnTo>
                    <a:pt x="17441" y="38100"/>
                  </a:lnTo>
                  <a:close/>
                </a:path>
              </a:pathLst>
            </a:custGeom>
            <a:solidFill>
              <a:srgbClr val="042433"/>
            </a:solidFill>
          </p:spPr>
        </p:sp>
        <p:sp>
          <p:nvSpPr>
            <p:cNvPr name="TextBox 9" id="9"/>
            <p:cNvSpPr txBox="true"/>
            <p:nvPr/>
          </p:nvSpPr>
          <p:spPr>
            <a:xfrm>
              <a:off x="0" y="0"/>
              <a:ext cx="21031200" cy="1173860"/>
            </a:xfrm>
            <a:prstGeom prst="rect">
              <a:avLst/>
            </a:prstGeom>
          </p:spPr>
          <p:txBody>
            <a:bodyPr anchor="ctr" rtlCol="false" tIns="50800" lIns="50800" bIns="50800" rIns="50800"/>
            <a:lstStyle/>
            <a:p>
              <a:pPr algn="l">
                <a:lnSpc>
                  <a:spcPts val="4320"/>
                </a:lnSpc>
              </a:pPr>
              <a:r>
                <a:rPr lang="en-US" sz="3600" b="true">
                  <a:solidFill>
                    <a:srgbClr val="FFFFFF"/>
                  </a:solidFill>
                  <a:latin typeface="Aptos Bold"/>
                  <a:ea typeface="Aptos Bold"/>
                  <a:cs typeface="Aptos Bold"/>
                  <a:sym typeface="Aptos Bold"/>
                </a:rPr>
                <a:t>TOP THREE REASONS FOR CLAIMING THE AWARD </a:t>
              </a:r>
              <a:r>
                <a:rPr lang="en-US" sz="3600">
                  <a:solidFill>
                    <a:srgbClr val="FFFFFF"/>
                  </a:solidFill>
                  <a:latin typeface="Aptos"/>
                  <a:ea typeface="Aptos"/>
                  <a:cs typeface="Aptos"/>
                  <a:sym typeface="Aptos"/>
                </a:rPr>
                <a:t>(</a:t>
              </a:r>
              <a:r>
                <a:rPr lang="en-US" sz="3600" i="true">
                  <a:solidFill>
                    <a:srgbClr val="FFFFFF"/>
                  </a:solidFill>
                  <a:latin typeface="Aptos Italics"/>
                  <a:ea typeface="Aptos Italics"/>
                  <a:cs typeface="Aptos Italics"/>
                  <a:sym typeface="Aptos Italics"/>
                </a:rPr>
                <a:t>max 300 words</a:t>
              </a:r>
              <a:r>
                <a:rPr lang="en-US" sz="3600">
                  <a:solidFill>
                    <a:srgbClr val="FFFFFF"/>
                  </a:solidFill>
                  <a:latin typeface="Aptos"/>
                  <a:ea typeface="Aptos"/>
                  <a:cs typeface="Aptos"/>
                  <a:sym typeface="Aptos"/>
                </a:rPr>
                <a:t>)</a:t>
              </a:r>
            </a:p>
          </p:txBody>
        </p:sp>
      </p:grpSp>
      <p:graphicFrame>
        <p:nvGraphicFramePr>
          <p:cNvPr name="Table 10" id="10"/>
          <p:cNvGraphicFramePr>
            <a:graphicFrameLocks noGrp="true"/>
          </p:cNvGraphicFramePr>
          <p:nvPr/>
        </p:nvGraphicFramePr>
        <p:xfrm>
          <a:off x="397193" y="3944709"/>
          <a:ext cx="15773400" cy="0"/>
        </p:xfrm>
        <a:graphic>
          <a:graphicData uri="http://schemas.openxmlformats.org/drawingml/2006/table">
            <a:tbl>
              <a:tblPr/>
              <a:tblGrid>
                <a:gridCol w="15773400"/>
              </a:tblGrid>
              <a:tr h="0">
                <a:tc>
                  <a:txBody>
                    <a:bodyPr anchor="t" rtlCol="false"/>
                    <a:lstStyle/>
                    <a:p>
                      <a:pPr algn="l">
                        <a:lnSpc>
                          <a:spcPts val="2800"/>
                        </a:lnSpc>
                        <a:defRPr/>
                      </a:pPr>
                      <a:r>
                        <a:rPr lang="en-US" sz="2000" b="true">
                          <a:solidFill>
                            <a:srgbClr val="000000"/>
                          </a:solidFill>
                          <a:latin typeface="Arimo Bold"/>
                          <a:ea typeface="Arimo Bold"/>
                          <a:cs typeface="Arimo Bold"/>
                          <a:sym typeface="Arimo Bold"/>
                        </a:rPr>
                        <a:t>Write your answer here</a:t>
                      </a:r>
                      <a:endParaRPr lang="en-US" sz="1100"/>
                    </a:p>
                  </a:txBody>
                  <a:tcPr marL="91440" marR="91440" marT="91440" marB="91440" anchor="ctr">
                    <a:lnL cmpd="sng" algn="ctr" cap="flat" w="12700">
                      <a:solidFill>
                        <a:srgbClr val="000000"/>
                      </a:solidFill>
                      <a:prstDash val="solid"/>
                      <a:round/>
                      <a:headEnd type="none" w="med" len="med"/>
                      <a:tailEnd type="none" w="med" len="med"/>
                    </a:lnL>
                    <a:lnR cmpd="sng" algn="ctr" cap="flat" w="12700">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tcPr>
                </a:tc>
              </a:tr>
              <a:tr h="0">
                <a:tc>
                  <a:txBody>
                    <a:bodyPr anchor="t" rtlCol="false"/>
                    <a:lstStyle/>
                    <a:p>
                      <a:pPr algn="l">
                        <a:lnSpc>
                          <a:spcPts val="1679"/>
                        </a:lnSpc>
                        <a:defRPr/>
                      </a:pPr>
                      <a:endParaRPr lang="en-US" sz="1100"/>
                    </a:p>
                  </a:txBody>
                  <a:tcPr marL="91440" marR="91440" marT="91440" marB="91440" anchor="ctr">
                    <a:lnL cmpd="sng" algn="ctr" cap="flat" w="12700">
                      <a:solidFill>
                        <a:srgbClr val="000000"/>
                      </a:solidFill>
                      <a:prstDash val="solid"/>
                      <a:round/>
                      <a:headEnd type="none" w="med" len="med"/>
                      <a:tailEnd type="none" w="med" len="med"/>
                    </a:lnL>
                    <a:lnR cmpd="sng" algn="ctr" cap="flat" w="12700">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tcPr>
                </a:tc>
              </a:tr>
              <a:tr h="0">
                <a:tc>
                  <a:txBody>
                    <a:bodyPr anchor="t" rtlCol="false"/>
                    <a:lstStyle/>
                    <a:p>
                      <a:pPr algn="l">
                        <a:lnSpc>
                          <a:spcPts val="1679"/>
                        </a:lnSpc>
                        <a:defRPr/>
                      </a:pPr>
                      <a:endParaRPr lang="en-US" sz="1100"/>
                    </a:p>
                  </a:txBody>
                  <a:tcPr marL="91440" marR="91440" marT="91440" marB="91440" anchor="ctr">
                    <a:lnL cmpd="sng" algn="ctr" cap="flat" w="12700">
                      <a:solidFill>
                        <a:srgbClr val="000000"/>
                      </a:solidFill>
                      <a:prstDash val="solid"/>
                      <a:round/>
                      <a:headEnd type="none" w="med" len="med"/>
                      <a:tailEnd type="none" w="med" len="med"/>
                    </a:lnL>
                    <a:lnR cmpd="sng" algn="ctr" cap="flat" w="12700">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tcPr>
                </a:tc>
              </a:tr>
              <a:tr h="0">
                <a:tc>
                  <a:txBody>
                    <a:bodyPr anchor="t" rtlCol="false"/>
                    <a:lstStyle/>
                    <a:p>
                      <a:pPr algn="l">
                        <a:lnSpc>
                          <a:spcPts val="1679"/>
                        </a:lnSpc>
                        <a:defRPr/>
                      </a:pPr>
                      <a:endParaRPr lang="en-US" sz="1100"/>
                    </a:p>
                  </a:txBody>
                  <a:tcPr marL="91440" marR="91440" marT="91440" marB="91440" anchor="ctr">
                    <a:lnL cmpd="sng" algn="ctr" cap="flat" w="12700">
                      <a:solidFill>
                        <a:srgbClr val="000000"/>
                      </a:solidFill>
                      <a:prstDash val="solid"/>
                      <a:round/>
                      <a:headEnd type="none" w="med" len="med"/>
                      <a:tailEnd type="none" w="med" len="med"/>
                    </a:lnL>
                    <a:lnR cmpd="sng" algn="ctr" cap="flat" w="12700">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tcPr>
                </a:tc>
              </a:tr>
            </a:tbl>
          </a:graphicData>
        </a:graphic>
      </p:graphicFrame>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6666" r="0" b="-16666"/>
            </a:stretch>
          </a:blipFill>
        </p:spPr>
      </p:sp>
      <p:grpSp>
        <p:nvGrpSpPr>
          <p:cNvPr name="Group 3" id="3"/>
          <p:cNvGrpSpPr/>
          <p:nvPr/>
        </p:nvGrpSpPr>
        <p:grpSpPr>
          <a:xfrm rot="0">
            <a:off x="397193" y="616564"/>
            <a:ext cx="17890808" cy="1988345"/>
            <a:chOff x="0" y="0"/>
            <a:chExt cx="23854410" cy="2651126"/>
          </a:xfrm>
        </p:grpSpPr>
        <p:sp>
          <p:nvSpPr>
            <p:cNvPr name="Freeform 4" id="4"/>
            <p:cNvSpPr/>
            <p:nvPr/>
          </p:nvSpPr>
          <p:spPr>
            <a:xfrm flipH="false" flipV="false" rot="0">
              <a:off x="0" y="0"/>
              <a:ext cx="23854411" cy="2651126"/>
            </a:xfrm>
            <a:custGeom>
              <a:avLst/>
              <a:gdLst/>
              <a:ahLst/>
              <a:cxnLst/>
              <a:rect r="r" b="b" t="t" l="l"/>
              <a:pathLst>
                <a:path h="2651126" w="23854411">
                  <a:moveTo>
                    <a:pt x="0" y="0"/>
                  </a:moveTo>
                  <a:lnTo>
                    <a:pt x="23854411" y="0"/>
                  </a:lnTo>
                  <a:lnTo>
                    <a:pt x="23854411" y="2651126"/>
                  </a:lnTo>
                  <a:lnTo>
                    <a:pt x="0" y="2651126"/>
                  </a:lnTo>
                  <a:close/>
                </a:path>
              </a:pathLst>
            </a:custGeom>
            <a:solidFill>
              <a:srgbClr val="000000">
                <a:alpha val="0"/>
              </a:srgbClr>
            </a:solidFill>
          </p:spPr>
        </p:sp>
        <p:sp>
          <p:nvSpPr>
            <p:cNvPr name="TextBox 5" id="5"/>
            <p:cNvSpPr txBox="true"/>
            <p:nvPr/>
          </p:nvSpPr>
          <p:spPr>
            <a:xfrm>
              <a:off x="0" y="66675"/>
              <a:ext cx="23854410" cy="2584451"/>
            </a:xfrm>
            <a:prstGeom prst="rect">
              <a:avLst/>
            </a:prstGeom>
          </p:spPr>
          <p:txBody>
            <a:bodyPr anchor="ctr" rtlCol="false" tIns="0" lIns="0" bIns="0" rIns="0"/>
            <a:lstStyle/>
            <a:p>
              <a:pPr algn="l">
                <a:lnSpc>
                  <a:spcPts val="7128"/>
                </a:lnSpc>
              </a:pPr>
              <a:r>
                <a:rPr lang="en-US" sz="6600" b="true">
                  <a:solidFill>
                    <a:srgbClr val="000000"/>
                  </a:solidFill>
                  <a:latin typeface="Aptos Bold"/>
                  <a:ea typeface="Aptos Bold"/>
                  <a:cs typeface="Aptos Bold"/>
                  <a:sym typeface="Aptos Bold"/>
                </a:rPr>
                <a:t>Section 5: Award Claim – Core Justification</a:t>
              </a:r>
            </a:p>
          </p:txBody>
        </p:sp>
      </p:grpSp>
      <p:grpSp>
        <p:nvGrpSpPr>
          <p:cNvPr name="Group 6" id="6"/>
          <p:cNvGrpSpPr/>
          <p:nvPr/>
        </p:nvGrpSpPr>
        <p:grpSpPr>
          <a:xfrm rot="0">
            <a:off x="397192" y="2521745"/>
            <a:ext cx="17228439" cy="880395"/>
            <a:chOff x="0" y="0"/>
            <a:chExt cx="22971252" cy="1173860"/>
          </a:xfrm>
        </p:grpSpPr>
        <p:sp>
          <p:nvSpPr>
            <p:cNvPr name="Freeform 7" id="7"/>
            <p:cNvSpPr/>
            <p:nvPr/>
          </p:nvSpPr>
          <p:spPr>
            <a:xfrm flipH="false" flipV="false" rot="0">
              <a:off x="19050" y="19050"/>
              <a:ext cx="22933152" cy="1135761"/>
            </a:xfrm>
            <a:custGeom>
              <a:avLst/>
              <a:gdLst/>
              <a:ahLst/>
              <a:cxnLst/>
              <a:rect r="r" b="b" t="t" l="l"/>
              <a:pathLst>
                <a:path h="1135761" w="22933152">
                  <a:moveTo>
                    <a:pt x="0" y="0"/>
                  </a:moveTo>
                  <a:lnTo>
                    <a:pt x="22933152" y="0"/>
                  </a:lnTo>
                  <a:lnTo>
                    <a:pt x="22933152" y="1135761"/>
                  </a:lnTo>
                  <a:lnTo>
                    <a:pt x="0" y="1135761"/>
                  </a:lnTo>
                  <a:close/>
                </a:path>
              </a:pathLst>
            </a:custGeom>
            <a:solidFill>
              <a:srgbClr val="156082"/>
            </a:solidFill>
          </p:spPr>
        </p:sp>
        <p:sp>
          <p:nvSpPr>
            <p:cNvPr name="Freeform 8" id="8"/>
            <p:cNvSpPr/>
            <p:nvPr/>
          </p:nvSpPr>
          <p:spPr>
            <a:xfrm flipH="false" flipV="false" rot="0">
              <a:off x="0" y="0"/>
              <a:ext cx="22971252" cy="1173861"/>
            </a:xfrm>
            <a:custGeom>
              <a:avLst/>
              <a:gdLst/>
              <a:ahLst/>
              <a:cxnLst/>
              <a:rect r="r" b="b" t="t" l="l"/>
              <a:pathLst>
                <a:path h="1173861" w="22971252">
                  <a:moveTo>
                    <a:pt x="19050" y="0"/>
                  </a:moveTo>
                  <a:lnTo>
                    <a:pt x="22952202" y="0"/>
                  </a:lnTo>
                  <a:cubicBezTo>
                    <a:pt x="22962743" y="0"/>
                    <a:pt x="22971252" y="8509"/>
                    <a:pt x="22971252" y="19050"/>
                  </a:cubicBezTo>
                  <a:lnTo>
                    <a:pt x="22971252" y="1154811"/>
                  </a:lnTo>
                  <a:cubicBezTo>
                    <a:pt x="22971252" y="1165352"/>
                    <a:pt x="22962743" y="1173861"/>
                    <a:pt x="22952202" y="1173861"/>
                  </a:cubicBezTo>
                  <a:lnTo>
                    <a:pt x="19050" y="1173861"/>
                  </a:lnTo>
                  <a:cubicBezTo>
                    <a:pt x="8509" y="1173861"/>
                    <a:pt x="0" y="1165352"/>
                    <a:pt x="0" y="1154811"/>
                  </a:cubicBezTo>
                  <a:lnTo>
                    <a:pt x="0" y="19050"/>
                  </a:lnTo>
                  <a:cubicBezTo>
                    <a:pt x="0" y="8509"/>
                    <a:pt x="8509" y="0"/>
                    <a:pt x="19050" y="0"/>
                  </a:cubicBezTo>
                  <a:moveTo>
                    <a:pt x="19050" y="38100"/>
                  </a:moveTo>
                  <a:lnTo>
                    <a:pt x="19050" y="19050"/>
                  </a:lnTo>
                  <a:lnTo>
                    <a:pt x="38100" y="19050"/>
                  </a:lnTo>
                  <a:lnTo>
                    <a:pt x="38100" y="1154811"/>
                  </a:lnTo>
                  <a:lnTo>
                    <a:pt x="19050" y="1154811"/>
                  </a:lnTo>
                  <a:lnTo>
                    <a:pt x="19050" y="1135761"/>
                  </a:lnTo>
                  <a:lnTo>
                    <a:pt x="22952202" y="1135761"/>
                  </a:lnTo>
                  <a:lnTo>
                    <a:pt x="22952202" y="1154811"/>
                  </a:lnTo>
                  <a:lnTo>
                    <a:pt x="22933152" y="1154811"/>
                  </a:lnTo>
                  <a:lnTo>
                    <a:pt x="22933152" y="19050"/>
                  </a:lnTo>
                  <a:lnTo>
                    <a:pt x="22952202" y="19050"/>
                  </a:lnTo>
                  <a:lnTo>
                    <a:pt x="22952202" y="38100"/>
                  </a:lnTo>
                  <a:lnTo>
                    <a:pt x="19050" y="38100"/>
                  </a:lnTo>
                  <a:close/>
                </a:path>
              </a:pathLst>
            </a:custGeom>
            <a:solidFill>
              <a:srgbClr val="042433"/>
            </a:solidFill>
          </p:spPr>
        </p:sp>
        <p:sp>
          <p:nvSpPr>
            <p:cNvPr name="TextBox 9" id="9"/>
            <p:cNvSpPr txBox="true"/>
            <p:nvPr/>
          </p:nvSpPr>
          <p:spPr>
            <a:xfrm>
              <a:off x="0" y="0"/>
              <a:ext cx="22971252" cy="1173860"/>
            </a:xfrm>
            <a:prstGeom prst="rect">
              <a:avLst/>
            </a:prstGeom>
          </p:spPr>
          <p:txBody>
            <a:bodyPr anchor="ctr" rtlCol="false" tIns="50800" lIns="50800" bIns="50800" rIns="50800"/>
            <a:lstStyle/>
            <a:p>
              <a:pPr algn="l">
                <a:lnSpc>
                  <a:spcPts val="3960"/>
                </a:lnSpc>
              </a:pPr>
              <a:r>
                <a:rPr lang="en-US" sz="3300" b="true">
                  <a:solidFill>
                    <a:srgbClr val="FFFFFF"/>
                  </a:solidFill>
                  <a:latin typeface="Aptos Bold"/>
                  <a:ea typeface="Aptos Bold"/>
                  <a:cs typeface="Aptos Bold"/>
                  <a:sym typeface="Aptos Bold"/>
                </a:rPr>
                <a:t>COMPLEXITIES INVOLVED IN THE PROJECT* </a:t>
              </a:r>
              <a:r>
                <a:rPr lang="en-US" sz="3300">
                  <a:solidFill>
                    <a:srgbClr val="FFFFFF"/>
                  </a:solidFill>
                  <a:latin typeface="Aptos"/>
                  <a:ea typeface="Aptos"/>
                  <a:cs typeface="Aptos"/>
                  <a:sym typeface="Aptos"/>
                </a:rPr>
                <a:t>(</a:t>
              </a:r>
              <a:r>
                <a:rPr lang="en-US" sz="3300" i="true">
                  <a:solidFill>
                    <a:srgbClr val="FFFFFF"/>
                  </a:solidFill>
                  <a:latin typeface="Aptos Italics"/>
                  <a:ea typeface="Aptos Italics"/>
                  <a:cs typeface="Aptos Italics"/>
                  <a:sym typeface="Aptos Italics"/>
                </a:rPr>
                <a:t>max 300 words</a:t>
              </a:r>
              <a:r>
                <a:rPr lang="en-US" sz="3300">
                  <a:solidFill>
                    <a:srgbClr val="FFFFFF"/>
                  </a:solidFill>
                  <a:latin typeface="Aptos"/>
                  <a:ea typeface="Aptos"/>
                  <a:cs typeface="Aptos"/>
                  <a:sym typeface="Aptos"/>
                </a:rPr>
                <a:t>)</a:t>
              </a:r>
            </a:p>
          </p:txBody>
        </p:sp>
      </p:grpSp>
      <p:sp>
        <p:nvSpPr>
          <p:cNvPr name="TextBox 10" id="10"/>
          <p:cNvSpPr txBox="true"/>
          <p:nvPr/>
        </p:nvSpPr>
        <p:spPr>
          <a:xfrm rot="0">
            <a:off x="15778544" y="2059187"/>
            <a:ext cx="1847088" cy="462558"/>
          </a:xfrm>
          <a:prstGeom prst="rect">
            <a:avLst/>
          </a:prstGeom>
        </p:spPr>
        <p:txBody>
          <a:bodyPr anchor="t" rtlCol="false" tIns="0" lIns="0" bIns="0" rIns="0">
            <a:spAutoFit/>
          </a:bodyPr>
          <a:lstStyle/>
          <a:p>
            <a:pPr algn="l">
              <a:lnSpc>
                <a:spcPts val="3240"/>
              </a:lnSpc>
            </a:pPr>
            <a:r>
              <a:rPr lang="en-US" sz="2700" b="true">
                <a:solidFill>
                  <a:srgbClr val="000000"/>
                </a:solidFill>
                <a:latin typeface="Aptos Bold"/>
                <a:ea typeface="Aptos Bold"/>
                <a:cs typeface="Aptos Bold"/>
                <a:sym typeface="Aptos Bold"/>
              </a:rPr>
              <a:t>(CONTD…)</a:t>
            </a:r>
          </a:p>
        </p:txBody>
      </p:sp>
      <p:sp>
        <p:nvSpPr>
          <p:cNvPr name="TextBox 11" id="11"/>
          <p:cNvSpPr txBox="true"/>
          <p:nvPr/>
        </p:nvSpPr>
        <p:spPr>
          <a:xfrm rot="0">
            <a:off x="502920" y="9162172"/>
            <a:ext cx="17401032" cy="462558"/>
          </a:xfrm>
          <a:prstGeom prst="rect">
            <a:avLst/>
          </a:prstGeom>
        </p:spPr>
        <p:txBody>
          <a:bodyPr anchor="t" rtlCol="false" tIns="0" lIns="0" bIns="0" rIns="0">
            <a:spAutoFit/>
          </a:bodyPr>
          <a:lstStyle/>
          <a:p>
            <a:pPr algn="l">
              <a:lnSpc>
                <a:spcPts val="3240"/>
              </a:lnSpc>
            </a:pPr>
            <a:r>
              <a:rPr lang="en-US" sz="2700">
                <a:solidFill>
                  <a:srgbClr val="000000"/>
                </a:solidFill>
                <a:latin typeface="Aptos"/>
                <a:ea typeface="Aptos"/>
                <a:cs typeface="Aptos"/>
                <a:sym typeface="Aptos"/>
              </a:rPr>
              <a:t>*R&amp;D category to describe product/solutions; Education category to describe new courses offered.</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6666" r="0" b="-16666"/>
            </a:stretch>
          </a:blipFill>
        </p:spPr>
      </p:sp>
      <p:grpSp>
        <p:nvGrpSpPr>
          <p:cNvPr name="Group 3" id="3"/>
          <p:cNvGrpSpPr/>
          <p:nvPr/>
        </p:nvGrpSpPr>
        <p:grpSpPr>
          <a:xfrm rot="0">
            <a:off x="397193" y="533398"/>
            <a:ext cx="17228439" cy="1988345"/>
            <a:chOff x="0" y="0"/>
            <a:chExt cx="22971252" cy="2651126"/>
          </a:xfrm>
        </p:grpSpPr>
        <p:sp>
          <p:nvSpPr>
            <p:cNvPr name="Freeform 4" id="4"/>
            <p:cNvSpPr/>
            <p:nvPr/>
          </p:nvSpPr>
          <p:spPr>
            <a:xfrm flipH="false" flipV="false" rot="0">
              <a:off x="0" y="0"/>
              <a:ext cx="22971252" cy="2651126"/>
            </a:xfrm>
            <a:custGeom>
              <a:avLst/>
              <a:gdLst/>
              <a:ahLst/>
              <a:cxnLst/>
              <a:rect r="r" b="b" t="t" l="l"/>
              <a:pathLst>
                <a:path h="2651126" w="22971252">
                  <a:moveTo>
                    <a:pt x="0" y="0"/>
                  </a:moveTo>
                  <a:lnTo>
                    <a:pt x="22971252" y="0"/>
                  </a:lnTo>
                  <a:lnTo>
                    <a:pt x="22971252" y="2651126"/>
                  </a:lnTo>
                  <a:lnTo>
                    <a:pt x="0" y="2651126"/>
                  </a:lnTo>
                  <a:close/>
                </a:path>
              </a:pathLst>
            </a:custGeom>
            <a:solidFill>
              <a:srgbClr val="000000">
                <a:alpha val="0"/>
              </a:srgbClr>
            </a:solidFill>
          </p:spPr>
        </p:sp>
        <p:sp>
          <p:nvSpPr>
            <p:cNvPr name="TextBox 5" id="5"/>
            <p:cNvSpPr txBox="true"/>
            <p:nvPr/>
          </p:nvSpPr>
          <p:spPr>
            <a:xfrm>
              <a:off x="0" y="66675"/>
              <a:ext cx="22971252" cy="2584451"/>
            </a:xfrm>
            <a:prstGeom prst="rect">
              <a:avLst/>
            </a:prstGeom>
          </p:spPr>
          <p:txBody>
            <a:bodyPr anchor="ctr" rtlCol="false" tIns="0" lIns="0" bIns="0" rIns="0"/>
            <a:lstStyle/>
            <a:p>
              <a:pPr algn="l">
                <a:lnSpc>
                  <a:spcPts val="7128"/>
                </a:lnSpc>
              </a:pPr>
              <a:r>
                <a:rPr lang="en-US" sz="6600" b="true">
                  <a:solidFill>
                    <a:srgbClr val="000000"/>
                  </a:solidFill>
                  <a:latin typeface="Aptos Bold"/>
                  <a:ea typeface="Aptos Bold"/>
                  <a:cs typeface="Aptos Bold"/>
                  <a:sym typeface="Aptos Bold"/>
                </a:rPr>
                <a:t>Section 5: Award Claim – Core Justification</a:t>
              </a:r>
            </a:p>
          </p:txBody>
        </p:sp>
      </p:grpSp>
      <p:grpSp>
        <p:nvGrpSpPr>
          <p:cNvPr name="Group 6" id="6"/>
          <p:cNvGrpSpPr/>
          <p:nvPr/>
        </p:nvGrpSpPr>
        <p:grpSpPr>
          <a:xfrm rot="0">
            <a:off x="397192" y="2521743"/>
            <a:ext cx="17228439" cy="1250252"/>
            <a:chOff x="0" y="0"/>
            <a:chExt cx="22971252" cy="1667002"/>
          </a:xfrm>
        </p:grpSpPr>
        <p:sp>
          <p:nvSpPr>
            <p:cNvPr name="Freeform 7" id="7"/>
            <p:cNvSpPr/>
            <p:nvPr/>
          </p:nvSpPr>
          <p:spPr>
            <a:xfrm flipH="false" flipV="false" rot="0">
              <a:off x="19050" y="19050"/>
              <a:ext cx="22933152" cy="1628902"/>
            </a:xfrm>
            <a:custGeom>
              <a:avLst/>
              <a:gdLst/>
              <a:ahLst/>
              <a:cxnLst/>
              <a:rect r="r" b="b" t="t" l="l"/>
              <a:pathLst>
                <a:path h="1628902" w="22933152">
                  <a:moveTo>
                    <a:pt x="0" y="0"/>
                  </a:moveTo>
                  <a:lnTo>
                    <a:pt x="22933152" y="0"/>
                  </a:lnTo>
                  <a:lnTo>
                    <a:pt x="22933152" y="1628902"/>
                  </a:lnTo>
                  <a:lnTo>
                    <a:pt x="0" y="1628902"/>
                  </a:lnTo>
                  <a:close/>
                </a:path>
              </a:pathLst>
            </a:custGeom>
            <a:solidFill>
              <a:srgbClr val="156082"/>
            </a:solidFill>
          </p:spPr>
        </p:sp>
        <p:sp>
          <p:nvSpPr>
            <p:cNvPr name="Freeform 8" id="8"/>
            <p:cNvSpPr/>
            <p:nvPr/>
          </p:nvSpPr>
          <p:spPr>
            <a:xfrm flipH="false" flipV="false" rot="0">
              <a:off x="0" y="0"/>
              <a:ext cx="22971252" cy="1667002"/>
            </a:xfrm>
            <a:custGeom>
              <a:avLst/>
              <a:gdLst/>
              <a:ahLst/>
              <a:cxnLst/>
              <a:rect r="r" b="b" t="t" l="l"/>
              <a:pathLst>
                <a:path h="1667002" w="22971252">
                  <a:moveTo>
                    <a:pt x="19050" y="0"/>
                  </a:moveTo>
                  <a:lnTo>
                    <a:pt x="22952202" y="0"/>
                  </a:lnTo>
                  <a:cubicBezTo>
                    <a:pt x="22962743" y="0"/>
                    <a:pt x="22971252" y="8509"/>
                    <a:pt x="22971252" y="19050"/>
                  </a:cubicBezTo>
                  <a:lnTo>
                    <a:pt x="22971252" y="1647952"/>
                  </a:lnTo>
                  <a:cubicBezTo>
                    <a:pt x="22971252" y="1658493"/>
                    <a:pt x="22962743" y="1667002"/>
                    <a:pt x="22952202" y="1667002"/>
                  </a:cubicBezTo>
                  <a:lnTo>
                    <a:pt x="19050" y="1667002"/>
                  </a:lnTo>
                  <a:cubicBezTo>
                    <a:pt x="8509" y="1667002"/>
                    <a:pt x="0" y="1658493"/>
                    <a:pt x="0" y="1647952"/>
                  </a:cubicBezTo>
                  <a:lnTo>
                    <a:pt x="0" y="19050"/>
                  </a:lnTo>
                  <a:cubicBezTo>
                    <a:pt x="0" y="8509"/>
                    <a:pt x="8509" y="0"/>
                    <a:pt x="19050" y="0"/>
                  </a:cubicBezTo>
                  <a:moveTo>
                    <a:pt x="19050" y="38100"/>
                  </a:moveTo>
                  <a:lnTo>
                    <a:pt x="19050" y="19050"/>
                  </a:lnTo>
                  <a:lnTo>
                    <a:pt x="38100" y="19050"/>
                  </a:lnTo>
                  <a:lnTo>
                    <a:pt x="38100" y="1647952"/>
                  </a:lnTo>
                  <a:lnTo>
                    <a:pt x="19050" y="1647952"/>
                  </a:lnTo>
                  <a:lnTo>
                    <a:pt x="19050" y="1628902"/>
                  </a:lnTo>
                  <a:lnTo>
                    <a:pt x="22952202" y="1628902"/>
                  </a:lnTo>
                  <a:lnTo>
                    <a:pt x="22952202" y="1647952"/>
                  </a:lnTo>
                  <a:lnTo>
                    <a:pt x="22933152" y="1647952"/>
                  </a:lnTo>
                  <a:lnTo>
                    <a:pt x="22933152" y="19050"/>
                  </a:lnTo>
                  <a:lnTo>
                    <a:pt x="22952202" y="19050"/>
                  </a:lnTo>
                  <a:lnTo>
                    <a:pt x="22952202" y="38100"/>
                  </a:lnTo>
                  <a:lnTo>
                    <a:pt x="19050" y="38100"/>
                  </a:lnTo>
                  <a:close/>
                </a:path>
              </a:pathLst>
            </a:custGeom>
            <a:solidFill>
              <a:srgbClr val="042433"/>
            </a:solidFill>
          </p:spPr>
        </p:sp>
        <p:sp>
          <p:nvSpPr>
            <p:cNvPr name="TextBox 9" id="9"/>
            <p:cNvSpPr txBox="true"/>
            <p:nvPr/>
          </p:nvSpPr>
          <p:spPr>
            <a:xfrm>
              <a:off x="0" y="0"/>
              <a:ext cx="22971252" cy="1667002"/>
            </a:xfrm>
            <a:prstGeom prst="rect">
              <a:avLst/>
            </a:prstGeom>
          </p:spPr>
          <p:txBody>
            <a:bodyPr anchor="ctr" rtlCol="false" tIns="50800" lIns="50800" bIns="50800" rIns="50800"/>
            <a:lstStyle/>
            <a:p>
              <a:pPr algn="l">
                <a:lnSpc>
                  <a:spcPts val="3960"/>
                </a:lnSpc>
              </a:pPr>
              <a:r>
                <a:rPr lang="en-US" sz="3300" b="true">
                  <a:solidFill>
                    <a:srgbClr val="FFFFFF"/>
                  </a:solidFill>
                  <a:latin typeface="Aptos Bold"/>
                  <a:ea typeface="Aptos Bold"/>
                  <a:cs typeface="Aptos Bold"/>
                  <a:sym typeface="Aptos Bold"/>
                </a:rPr>
                <a:t>SPECIFIC RESULTS ACHIEVED &amp; THEIR SIGNIFICANCE FOR SOCIETY AND INDUSTRY</a:t>
              </a:r>
            </a:p>
            <a:p>
              <a:pPr algn="l">
                <a:lnSpc>
                  <a:spcPts val="4320"/>
                </a:lnSpc>
              </a:pPr>
              <a:r>
                <a:rPr lang="en-US" sz="3600">
                  <a:solidFill>
                    <a:srgbClr val="FFFFFF"/>
                  </a:solidFill>
                  <a:latin typeface="Aptos"/>
                  <a:ea typeface="Aptos"/>
                  <a:cs typeface="Aptos"/>
                  <a:sym typeface="Aptos"/>
                </a:rPr>
                <a:t>(</a:t>
              </a:r>
              <a:r>
                <a:rPr lang="en-US" sz="3600" i="true">
                  <a:solidFill>
                    <a:srgbClr val="FFFFFF"/>
                  </a:solidFill>
                  <a:latin typeface="Aptos Italics"/>
                  <a:ea typeface="Aptos Italics"/>
                  <a:cs typeface="Aptos Italics"/>
                  <a:sym typeface="Aptos Italics"/>
                </a:rPr>
                <a:t>max 300 words</a:t>
              </a:r>
              <a:r>
                <a:rPr lang="en-US" sz="3600">
                  <a:solidFill>
                    <a:srgbClr val="FFFFFF"/>
                  </a:solidFill>
                  <a:latin typeface="Aptos"/>
                  <a:ea typeface="Aptos"/>
                  <a:cs typeface="Aptos"/>
                  <a:sym typeface="Aptos"/>
                </a:rPr>
                <a:t>)</a:t>
              </a:r>
            </a:p>
          </p:txBody>
        </p:sp>
      </p:grpSp>
      <p:sp>
        <p:nvSpPr>
          <p:cNvPr name="TextBox 10" id="10"/>
          <p:cNvSpPr txBox="true"/>
          <p:nvPr/>
        </p:nvSpPr>
        <p:spPr>
          <a:xfrm rot="0">
            <a:off x="15778544" y="2059185"/>
            <a:ext cx="1847088" cy="462558"/>
          </a:xfrm>
          <a:prstGeom prst="rect">
            <a:avLst/>
          </a:prstGeom>
        </p:spPr>
        <p:txBody>
          <a:bodyPr anchor="t" rtlCol="false" tIns="0" lIns="0" bIns="0" rIns="0">
            <a:spAutoFit/>
          </a:bodyPr>
          <a:lstStyle/>
          <a:p>
            <a:pPr algn="l">
              <a:lnSpc>
                <a:spcPts val="3240"/>
              </a:lnSpc>
            </a:pPr>
            <a:r>
              <a:rPr lang="en-US" sz="2700" b="true">
                <a:solidFill>
                  <a:srgbClr val="000000"/>
                </a:solidFill>
                <a:latin typeface="Aptos Bold"/>
                <a:ea typeface="Aptos Bold"/>
                <a:cs typeface="Aptos Bold"/>
                <a:sym typeface="Aptos Bold"/>
              </a:rPr>
              <a:t>(CONTD…)</a:t>
            </a:r>
          </a:p>
        </p:txBody>
      </p:sp>
      <p:sp>
        <p:nvSpPr>
          <p:cNvPr name="TextBox 11" id="11"/>
          <p:cNvSpPr txBox="true"/>
          <p:nvPr/>
        </p:nvSpPr>
        <p:spPr>
          <a:xfrm rot="0">
            <a:off x="502920" y="9162172"/>
            <a:ext cx="17401032" cy="462558"/>
          </a:xfrm>
          <a:prstGeom prst="rect">
            <a:avLst/>
          </a:prstGeom>
        </p:spPr>
        <p:txBody>
          <a:bodyPr anchor="t" rtlCol="false" tIns="0" lIns="0" bIns="0" rIns="0">
            <a:spAutoFit/>
          </a:bodyPr>
          <a:lstStyle/>
          <a:p>
            <a:pPr algn="l">
              <a:lnSpc>
                <a:spcPts val="3240"/>
              </a:lnSpc>
            </a:pPr>
            <a:r>
              <a:rPr lang="en-US" sz="2700">
                <a:solidFill>
                  <a:srgbClr val="000000"/>
                </a:solidFill>
                <a:latin typeface="Aptos"/>
                <a:ea typeface="Aptos"/>
                <a:cs typeface="Aptos"/>
                <a:sym typeface="Aptos"/>
              </a:rPr>
              <a:t>*R&amp;D category to describe product/solutions; Education category to describe new courses offered.</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6666" r="0" b="-16666"/>
            </a:stretch>
          </a:blipFill>
        </p:spPr>
      </p:sp>
      <p:grpSp>
        <p:nvGrpSpPr>
          <p:cNvPr name="Group 3" id="3"/>
          <p:cNvGrpSpPr/>
          <p:nvPr/>
        </p:nvGrpSpPr>
        <p:grpSpPr>
          <a:xfrm rot="0">
            <a:off x="397193" y="533398"/>
            <a:ext cx="17890808" cy="1988345"/>
            <a:chOff x="0" y="0"/>
            <a:chExt cx="23854410" cy="2651126"/>
          </a:xfrm>
        </p:grpSpPr>
        <p:sp>
          <p:nvSpPr>
            <p:cNvPr name="Freeform 4" id="4"/>
            <p:cNvSpPr/>
            <p:nvPr/>
          </p:nvSpPr>
          <p:spPr>
            <a:xfrm flipH="false" flipV="false" rot="0">
              <a:off x="0" y="0"/>
              <a:ext cx="23854411" cy="2651126"/>
            </a:xfrm>
            <a:custGeom>
              <a:avLst/>
              <a:gdLst/>
              <a:ahLst/>
              <a:cxnLst/>
              <a:rect r="r" b="b" t="t" l="l"/>
              <a:pathLst>
                <a:path h="2651126" w="23854411">
                  <a:moveTo>
                    <a:pt x="0" y="0"/>
                  </a:moveTo>
                  <a:lnTo>
                    <a:pt x="23854411" y="0"/>
                  </a:lnTo>
                  <a:lnTo>
                    <a:pt x="23854411" y="2651126"/>
                  </a:lnTo>
                  <a:lnTo>
                    <a:pt x="0" y="2651126"/>
                  </a:lnTo>
                  <a:close/>
                </a:path>
              </a:pathLst>
            </a:custGeom>
            <a:solidFill>
              <a:srgbClr val="000000">
                <a:alpha val="0"/>
              </a:srgbClr>
            </a:solidFill>
          </p:spPr>
        </p:sp>
        <p:sp>
          <p:nvSpPr>
            <p:cNvPr name="TextBox 5" id="5"/>
            <p:cNvSpPr txBox="true"/>
            <p:nvPr/>
          </p:nvSpPr>
          <p:spPr>
            <a:xfrm>
              <a:off x="0" y="66675"/>
              <a:ext cx="23854410" cy="2584451"/>
            </a:xfrm>
            <a:prstGeom prst="rect">
              <a:avLst/>
            </a:prstGeom>
          </p:spPr>
          <p:txBody>
            <a:bodyPr anchor="ctr" rtlCol="false" tIns="0" lIns="0" bIns="0" rIns="0"/>
            <a:lstStyle/>
            <a:p>
              <a:pPr algn="l">
                <a:lnSpc>
                  <a:spcPts val="7128"/>
                </a:lnSpc>
              </a:pPr>
              <a:r>
                <a:rPr lang="en-US" sz="6600" b="true">
                  <a:solidFill>
                    <a:srgbClr val="000000"/>
                  </a:solidFill>
                  <a:latin typeface="Aptos Bold"/>
                  <a:ea typeface="Aptos Bold"/>
                  <a:cs typeface="Aptos Bold"/>
                  <a:sym typeface="Aptos Bold"/>
                </a:rPr>
                <a:t>Section 5: Award Claim – Core Justification</a:t>
              </a:r>
            </a:p>
          </p:txBody>
        </p:sp>
      </p:grpSp>
      <p:grpSp>
        <p:nvGrpSpPr>
          <p:cNvPr name="Group 6" id="6"/>
          <p:cNvGrpSpPr/>
          <p:nvPr/>
        </p:nvGrpSpPr>
        <p:grpSpPr>
          <a:xfrm rot="0">
            <a:off x="397193" y="2521743"/>
            <a:ext cx="17228439" cy="800705"/>
            <a:chOff x="0" y="0"/>
            <a:chExt cx="22971252" cy="1067607"/>
          </a:xfrm>
        </p:grpSpPr>
        <p:sp>
          <p:nvSpPr>
            <p:cNvPr name="Freeform 7" id="7"/>
            <p:cNvSpPr/>
            <p:nvPr/>
          </p:nvSpPr>
          <p:spPr>
            <a:xfrm flipH="false" flipV="false" rot="0">
              <a:off x="19050" y="12200"/>
              <a:ext cx="22933152" cy="1043206"/>
            </a:xfrm>
            <a:custGeom>
              <a:avLst/>
              <a:gdLst/>
              <a:ahLst/>
              <a:cxnLst/>
              <a:rect r="r" b="b" t="t" l="l"/>
              <a:pathLst>
                <a:path h="1043206" w="22933152">
                  <a:moveTo>
                    <a:pt x="0" y="0"/>
                  </a:moveTo>
                  <a:lnTo>
                    <a:pt x="22933152" y="0"/>
                  </a:lnTo>
                  <a:lnTo>
                    <a:pt x="22933152" y="1043206"/>
                  </a:lnTo>
                  <a:lnTo>
                    <a:pt x="0" y="1043206"/>
                  </a:lnTo>
                  <a:close/>
                </a:path>
              </a:pathLst>
            </a:custGeom>
            <a:solidFill>
              <a:srgbClr val="156082"/>
            </a:solidFill>
          </p:spPr>
        </p:sp>
        <p:sp>
          <p:nvSpPr>
            <p:cNvPr name="Freeform 8" id="8"/>
            <p:cNvSpPr/>
            <p:nvPr/>
          </p:nvSpPr>
          <p:spPr>
            <a:xfrm flipH="false" flipV="false" rot="0">
              <a:off x="0" y="0"/>
              <a:ext cx="22971252" cy="1067607"/>
            </a:xfrm>
            <a:custGeom>
              <a:avLst/>
              <a:gdLst/>
              <a:ahLst/>
              <a:cxnLst/>
              <a:rect r="r" b="b" t="t" l="l"/>
              <a:pathLst>
                <a:path h="1067607" w="22971252">
                  <a:moveTo>
                    <a:pt x="19050" y="0"/>
                  </a:moveTo>
                  <a:lnTo>
                    <a:pt x="22952202" y="0"/>
                  </a:lnTo>
                  <a:cubicBezTo>
                    <a:pt x="22962743" y="0"/>
                    <a:pt x="22971252" y="5449"/>
                    <a:pt x="22971252" y="12200"/>
                  </a:cubicBezTo>
                  <a:lnTo>
                    <a:pt x="22971252" y="1055406"/>
                  </a:lnTo>
                  <a:cubicBezTo>
                    <a:pt x="22971252" y="1062157"/>
                    <a:pt x="22962743" y="1067607"/>
                    <a:pt x="22952202" y="1067607"/>
                  </a:cubicBezTo>
                  <a:lnTo>
                    <a:pt x="19050" y="1067607"/>
                  </a:lnTo>
                  <a:cubicBezTo>
                    <a:pt x="8509" y="1067607"/>
                    <a:pt x="0" y="1062157"/>
                    <a:pt x="0" y="1055406"/>
                  </a:cubicBezTo>
                  <a:lnTo>
                    <a:pt x="0" y="12200"/>
                  </a:lnTo>
                  <a:cubicBezTo>
                    <a:pt x="0" y="5449"/>
                    <a:pt x="8509" y="0"/>
                    <a:pt x="19050" y="0"/>
                  </a:cubicBezTo>
                  <a:moveTo>
                    <a:pt x="19050" y="24401"/>
                  </a:moveTo>
                  <a:lnTo>
                    <a:pt x="19050" y="12200"/>
                  </a:lnTo>
                  <a:lnTo>
                    <a:pt x="38100" y="12200"/>
                  </a:lnTo>
                  <a:lnTo>
                    <a:pt x="38100" y="1055406"/>
                  </a:lnTo>
                  <a:lnTo>
                    <a:pt x="19050" y="1055406"/>
                  </a:lnTo>
                  <a:lnTo>
                    <a:pt x="19050" y="1043206"/>
                  </a:lnTo>
                  <a:lnTo>
                    <a:pt x="22952202" y="1043206"/>
                  </a:lnTo>
                  <a:lnTo>
                    <a:pt x="22952202" y="1055406"/>
                  </a:lnTo>
                  <a:lnTo>
                    <a:pt x="22933152" y="1055406"/>
                  </a:lnTo>
                  <a:lnTo>
                    <a:pt x="22933152" y="12200"/>
                  </a:lnTo>
                  <a:lnTo>
                    <a:pt x="22952202" y="12200"/>
                  </a:lnTo>
                  <a:lnTo>
                    <a:pt x="22952202" y="24401"/>
                  </a:lnTo>
                  <a:lnTo>
                    <a:pt x="19050" y="24401"/>
                  </a:lnTo>
                  <a:close/>
                </a:path>
              </a:pathLst>
            </a:custGeom>
            <a:solidFill>
              <a:srgbClr val="042433"/>
            </a:solidFill>
          </p:spPr>
        </p:sp>
        <p:sp>
          <p:nvSpPr>
            <p:cNvPr name="TextBox 9" id="9"/>
            <p:cNvSpPr txBox="true"/>
            <p:nvPr/>
          </p:nvSpPr>
          <p:spPr>
            <a:xfrm>
              <a:off x="0" y="0"/>
              <a:ext cx="22971252" cy="1067607"/>
            </a:xfrm>
            <a:prstGeom prst="rect">
              <a:avLst/>
            </a:prstGeom>
          </p:spPr>
          <p:txBody>
            <a:bodyPr anchor="ctr" rtlCol="false" tIns="50800" lIns="50800" bIns="50800" rIns="50800"/>
            <a:lstStyle/>
            <a:p>
              <a:pPr algn="l">
                <a:lnSpc>
                  <a:spcPts val="3960"/>
                </a:lnSpc>
              </a:pPr>
              <a:r>
                <a:rPr lang="en-US" sz="3300" b="true">
                  <a:solidFill>
                    <a:srgbClr val="FFFFFF"/>
                  </a:solidFill>
                  <a:latin typeface="Aptos Bold"/>
                  <a:ea typeface="Aptos Bold"/>
                  <a:cs typeface="Aptos Bold"/>
                  <a:sym typeface="Aptos Bold"/>
                </a:rPr>
                <a:t>NEW ASPECTS OR INNOVATIONS INTRODUCED DURING OPERATIONS </a:t>
              </a:r>
              <a:r>
                <a:rPr lang="en-US" sz="3300">
                  <a:solidFill>
                    <a:srgbClr val="FFFFFF"/>
                  </a:solidFill>
                  <a:latin typeface="Aptos"/>
                  <a:ea typeface="Aptos"/>
                  <a:cs typeface="Aptos"/>
                  <a:sym typeface="Aptos"/>
                </a:rPr>
                <a:t>(</a:t>
              </a:r>
              <a:r>
                <a:rPr lang="en-US" sz="3300" i="true">
                  <a:solidFill>
                    <a:srgbClr val="FFFFFF"/>
                  </a:solidFill>
                  <a:latin typeface="Aptos Italics"/>
                  <a:ea typeface="Aptos Italics"/>
                  <a:cs typeface="Aptos Italics"/>
                  <a:sym typeface="Aptos Italics"/>
                </a:rPr>
                <a:t>max 300 words</a:t>
              </a:r>
              <a:r>
                <a:rPr lang="en-US" sz="3300">
                  <a:solidFill>
                    <a:srgbClr val="FFFFFF"/>
                  </a:solidFill>
                  <a:latin typeface="Aptos"/>
                  <a:ea typeface="Aptos"/>
                  <a:cs typeface="Aptos"/>
                  <a:sym typeface="Aptos"/>
                </a:rPr>
                <a:t>)</a:t>
              </a:r>
            </a:p>
          </p:txBody>
        </p:sp>
      </p:grpSp>
      <p:sp>
        <p:nvSpPr>
          <p:cNvPr name="TextBox 10" id="10"/>
          <p:cNvSpPr txBox="true"/>
          <p:nvPr/>
        </p:nvSpPr>
        <p:spPr>
          <a:xfrm rot="0">
            <a:off x="15778544" y="2059185"/>
            <a:ext cx="1847088" cy="462558"/>
          </a:xfrm>
          <a:prstGeom prst="rect">
            <a:avLst/>
          </a:prstGeom>
        </p:spPr>
        <p:txBody>
          <a:bodyPr anchor="t" rtlCol="false" tIns="0" lIns="0" bIns="0" rIns="0">
            <a:spAutoFit/>
          </a:bodyPr>
          <a:lstStyle/>
          <a:p>
            <a:pPr algn="l">
              <a:lnSpc>
                <a:spcPts val="3240"/>
              </a:lnSpc>
            </a:pPr>
            <a:r>
              <a:rPr lang="en-US" sz="2700" b="true">
                <a:solidFill>
                  <a:srgbClr val="000000"/>
                </a:solidFill>
                <a:latin typeface="Aptos Bold"/>
                <a:ea typeface="Aptos Bold"/>
                <a:cs typeface="Aptos Bold"/>
                <a:sym typeface="Aptos Bold"/>
              </a:rPr>
              <a:t>(CONTD…)</a:t>
            </a:r>
          </a:p>
        </p:txBody>
      </p:sp>
      <p:sp>
        <p:nvSpPr>
          <p:cNvPr name="TextBox 11" id="11"/>
          <p:cNvSpPr txBox="true"/>
          <p:nvPr/>
        </p:nvSpPr>
        <p:spPr>
          <a:xfrm rot="0">
            <a:off x="502920" y="9162172"/>
            <a:ext cx="17401032" cy="462558"/>
          </a:xfrm>
          <a:prstGeom prst="rect">
            <a:avLst/>
          </a:prstGeom>
        </p:spPr>
        <p:txBody>
          <a:bodyPr anchor="t" rtlCol="false" tIns="0" lIns="0" bIns="0" rIns="0">
            <a:spAutoFit/>
          </a:bodyPr>
          <a:lstStyle/>
          <a:p>
            <a:pPr algn="l">
              <a:lnSpc>
                <a:spcPts val="3240"/>
              </a:lnSpc>
            </a:pPr>
            <a:r>
              <a:rPr lang="en-US" sz="2700">
                <a:solidFill>
                  <a:srgbClr val="000000"/>
                </a:solidFill>
                <a:latin typeface="Aptos"/>
                <a:ea typeface="Aptos"/>
                <a:cs typeface="Aptos"/>
                <a:sym typeface="Aptos"/>
              </a:rPr>
              <a:t>*R&amp;D category to describe product/solutions; Education category to describe new courses offered.</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6666" r="0" b="-16666"/>
            </a:stretch>
          </a:blipFill>
        </p:spPr>
      </p:sp>
      <p:grpSp>
        <p:nvGrpSpPr>
          <p:cNvPr name="Group 3" id="3"/>
          <p:cNvGrpSpPr/>
          <p:nvPr/>
        </p:nvGrpSpPr>
        <p:grpSpPr>
          <a:xfrm rot="0">
            <a:off x="1154998" y="1028700"/>
            <a:ext cx="15773400" cy="1249798"/>
            <a:chOff x="0" y="0"/>
            <a:chExt cx="21031200" cy="1666397"/>
          </a:xfrm>
        </p:grpSpPr>
        <p:sp>
          <p:nvSpPr>
            <p:cNvPr name="Freeform 4" id="4"/>
            <p:cNvSpPr/>
            <p:nvPr/>
          </p:nvSpPr>
          <p:spPr>
            <a:xfrm flipH="false" flipV="false" rot="0">
              <a:off x="0" y="0"/>
              <a:ext cx="21031200" cy="1666397"/>
            </a:xfrm>
            <a:custGeom>
              <a:avLst/>
              <a:gdLst/>
              <a:ahLst/>
              <a:cxnLst/>
              <a:rect r="r" b="b" t="t" l="l"/>
              <a:pathLst>
                <a:path h="1666397" w="21031200">
                  <a:moveTo>
                    <a:pt x="0" y="0"/>
                  </a:moveTo>
                  <a:lnTo>
                    <a:pt x="21031200" y="0"/>
                  </a:lnTo>
                  <a:lnTo>
                    <a:pt x="21031200" y="1666397"/>
                  </a:lnTo>
                  <a:lnTo>
                    <a:pt x="0" y="1666397"/>
                  </a:lnTo>
                  <a:close/>
                </a:path>
              </a:pathLst>
            </a:custGeom>
            <a:solidFill>
              <a:srgbClr val="000000">
                <a:alpha val="0"/>
              </a:srgbClr>
            </a:solidFill>
          </p:spPr>
        </p:sp>
        <p:sp>
          <p:nvSpPr>
            <p:cNvPr name="TextBox 5" id="5"/>
            <p:cNvSpPr txBox="true"/>
            <p:nvPr/>
          </p:nvSpPr>
          <p:spPr>
            <a:xfrm>
              <a:off x="0" y="66675"/>
              <a:ext cx="21031200" cy="1599722"/>
            </a:xfrm>
            <a:prstGeom prst="rect">
              <a:avLst/>
            </a:prstGeom>
          </p:spPr>
          <p:txBody>
            <a:bodyPr anchor="ctr" rtlCol="false" tIns="0" lIns="0" bIns="0" rIns="0"/>
            <a:lstStyle/>
            <a:p>
              <a:pPr algn="l">
                <a:lnSpc>
                  <a:spcPts val="7128"/>
                </a:lnSpc>
              </a:pPr>
              <a:r>
                <a:rPr lang="en-US" sz="6600" b="true">
                  <a:solidFill>
                    <a:srgbClr val="000000"/>
                  </a:solidFill>
                  <a:latin typeface="Aptos Bold"/>
                  <a:ea typeface="Aptos Bold"/>
                  <a:cs typeface="Aptos Bold"/>
                  <a:sym typeface="Aptos Bold"/>
                </a:rPr>
                <a:t>Section 6: References</a:t>
              </a:r>
            </a:p>
          </p:txBody>
        </p:sp>
      </p:grpSp>
      <p:sp>
        <p:nvSpPr>
          <p:cNvPr name="TextBox 6" id="6"/>
          <p:cNvSpPr txBox="true"/>
          <p:nvPr/>
        </p:nvSpPr>
        <p:spPr>
          <a:xfrm rot="0">
            <a:off x="1154998" y="2310440"/>
            <a:ext cx="15735300" cy="1228725"/>
          </a:xfrm>
          <a:prstGeom prst="rect">
            <a:avLst/>
          </a:prstGeom>
        </p:spPr>
        <p:txBody>
          <a:bodyPr anchor="t" rtlCol="false" tIns="0" lIns="0" bIns="0" rIns="0">
            <a:spAutoFit/>
          </a:bodyPr>
          <a:lstStyle/>
          <a:p>
            <a:pPr algn="just">
              <a:lnSpc>
                <a:spcPts val="3240"/>
              </a:lnSpc>
            </a:pPr>
            <a:r>
              <a:rPr lang="en-US" sz="2700">
                <a:solidFill>
                  <a:srgbClr val="000000"/>
                </a:solidFill>
                <a:latin typeface="Aptos"/>
                <a:ea typeface="Aptos"/>
                <a:cs typeface="Aptos"/>
                <a:sym typeface="Aptos"/>
              </a:rPr>
              <a:t>Provide at least </a:t>
            </a:r>
            <a:r>
              <a:rPr lang="en-US" sz="2700" b="true">
                <a:solidFill>
                  <a:srgbClr val="000000"/>
                </a:solidFill>
                <a:latin typeface="Aptos Bold"/>
                <a:ea typeface="Aptos Bold"/>
                <a:cs typeface="Aptos Bold"/>
                <a:sym typeface="Aptos Bold"/>
              </a:rPr>
              <a:t>three user-side references</a:t>
            </a:r>
            <a:r>
              <a:rPr lang="en-US" sz="2700">
                <a:solidFill>
                  <a:srgbClr val="000000"/>
                </a:solidFill>
                <a:latin typeface="Aptos"/>
                <a:ea typeface="Aptos"/>
                <a:cs typeface="Aptos"/>
                <a:sym typeface="Aptos"/>
              </a:rPr>
              <a:t> who can validate the project/company’s achievements and impact. These references should be from clients, partners, or stakeholders directly associated with the nominated work.</a:t>
            </a:r>
          </a:p>
        </p:txBody>
      </p:sp>
      <p:graphicFrame>
        <p:nvGraphicFramePr>
          <p:cNvPr name="Table 7" id="7"/>
          <p:cNvGraphicFramePr>
            <a:graphicFrameLocks noGrp="true"/>
          </p:cNvGraphicFramePr>
          <p:nvPr/>
        </p:nvGraphicFramePr>
        <p:xfrm>
          <a:off x="1154998" y="3731421"/>
          <a:ext cx="16759267" cy="3471771"/>
        </p:xfrm>
        <a:graphic>
          <a:graphicData uri="http://schemas.openxmlformats.org/drawingml/2006/table">
            <a:tbl>
              <a:tblPr/>
              <a:tblGrid>
                <a:gridCol w="2247789"/>
                <a:gridCol w="2247789"/>
                <a:gridCol w="2247789"/>
                <a:gridCol w="2247789"/>
                <a:gridCol w="2247789"/>
                <a:gridCol w="2247789"/>
                <a:gridCol w="3272533"/>
              </a:tblGrid>
              <a:tr h="1320777">
                <a:tc>
                  <a:txBody>
                    <a:bodyPr anchor="t" rtlCol="false"/>
                    <a:lstStyle/>
                    <a:p>
                      <a:pPr algn="l">
                        <a:lnSpc>
                          <a:spcPts val="3240"/>
                        </a:lnSpc>
                        <a:defRPr/>
                      </a:pPr>
                      <a:r>
                        <a:rPr lang="en-US" sz="2700">
                          <a:solidFill>
                            <a:srgbClr val="000000"/>
                          </a:solidFill>
                          <a:latin typeface="Aptos"/>
                          <a:ea typeface="Aptos"/>
                          <a:cs typeface="Aptos"/>
                          <a:sym typeface="Aptos"/>
                        </a:rPr>
                        <a:t>Ref No.</a:t>
                      </a:r>
                      <a:endParaRPr lang="en-US" sz="1100"/>
                    </a:p>
                  </a:txBody>
                  <a:tcPr marL="91440" marR="91440" marT="91440" marB="91440" anchor="ctr">
                    <a:lnL cmpd="sng" algn="ctr" cap="flat" w="12700">
                      <a:solidFill>
                        <a:srgbClr val="000000"/>
                      </a:solidFill>
                      <a:prstDash val="solid"/>
                      <a:round/>
                      <a:headEnd type="none" w="med" len="med"/>
                      <a:tailEnd type="none" w="med" len="med"/>
                    </a:lnL>
                    <a:lnR cmpd="sng" algn="ctr" cap="flat" w="12700">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tcPr>
                </a:tc>
                <a:tc>
                  <a:txBody>
                    <a:bodyPr anchor="t" rtlCol="false"/>
                    <a:lstStyle/>
                    <a:p>
                      <a:pPr algn="l">
                        <a:lnSpc>
                          <a:spcPts val="3240"/>
                        </a:lnSpc>
                        <a:defRPr/>
                      </a:pPr>
                      <a:r>
                        <a:rPr lang="en-US" sz="2700">
                          <a:solidFill>
                            <a:srgbClr val="000000"/>
                          </a:solidFill>
                          <a:latin typeface="Aptos"/>
                          <a:ea typeface="Aptos"/>
                          <a:cs typeface="Aptos"/>
                          <a:sym typeface="Aptos"/>
                        </a:rPr>
                        <a:t>Name</a:t>
                      </a:r>
                      <a:endParaRPr lang="en-US" sz="1100"/>
                    </a:p>
                  </a:txBody>
                  <a:tcPr marL="91440" marR="91440" marT="91440" marB="91440" anchor="ctr">
                    <a:lnL cmpd="sng" algn="ctr" cap="flat" w="12700">
                      <a:solidFill>
                        <a:srgbClr val="000000"/>
                      </a:solidFill>
                      <a:prstDash val="solid"/>
                      <a:round/>
                      <a:headEnd type="none" w="med" len="med"/>
                      <a:tailEnd type="none" w="med" len="med"/>
                    </a:lnL>
                    <a:lnR cmpd="sng" algn="ctr" cap="flat" w="12700">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tcPr>
                </a:tc>
                <a:tc>
                  <a:txBody>
                    <a:bodyPr anchor="t" rtlCol="false"/>
                    <a:lstStyle/>
                    <a:p>
                      <a:pPr algn="l">
                        <a:lnSpc>
                          <a:spcPts val="3240"/>
                        </a:lnSpc>
                        <a:defRPr/>
                      </a:pPr>
                      <a:r>
                        <a:rPr lang="en-US" sz="2700">
                          <a:solidFill>
                            <a:srgbClr val="000000"/>
                          </a:solidFill>
                          <a:latin typeface="Aptos"/>
                          <a:ea typeface="Aptos"/>
                          <a:cs typeface="Aptos"/>
                          <a:sym typeface="Aptos"/>
                        </a:rPr>
                        <a:t>Designation</a:t>
                      </a:r>
                      <a:endParaRPr lang="en-US" sz="1100"/>
                    </a:p>
                  </a:txBody>
                  <a:tcPr marL="91440" marR="91440" marT="91440" marB="91440" anchor="ctr">
                    <a:lnL cmpd="sng" algn="ctr" cap="flat" w="12700">
                      <a:solidFill>
                        <a:srgbClr val="000000"/>
                      </a:solidFill>
                      <a:prstDash val="solid"/>
                      <a:round/>
                      <a:headEnd type="none" w="med" len="med"/>
                      <a:tailEnd type="none" w="med" len="med"/>
                    </a:lnL>
                    <a:lnR cmpd="sng" algn="ctr" cap="flat" w="12700">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tcPr>
                </a:tc>
                <a:tc>
                  <a:txBody>
                    <a:bodyPr anchor="t" rtlCol="false"/>
                    <a:lstStyle/>
                    <a:p>
                      <a:pPr algn="l">
                        <a:lnSpc>
                          <a:spcPts val="3240"/>
                        </a:lnSpc>
                        <a:defRPr/>
                      </a:pPr>
                      <a:r>
                        <a:rPr lang="en-US" sz="2700">
                          <a:solidFill>
                            <a:srgbClr val="000000"/>
                          </a:solidFill>
                          <a:latin typeface="Aptos"/>
                          <a:ea typeface="Aptos"/>
                          <a:cs typeface="Aptos"/>
                          <a:sym typeface="Aptos"/>
                        </a:rPr>
                        <a:t>Organisation</a:t>
                      </a:r>
                      <a:endParaRPr lang="en-US" sz="1100"/>
                    </a:p>
                  </a:txBody>
                  <a:tcPr marL="91440" marR="91440" marT="91440" marB="91440" anchor="ctr">
                    <a:lnL cmpd="sng" algn="ctr" cap="flat" w="12700">
                      <a:solidFill>
                        <a:srgbClr val="000000"/>
                      </a:solidFill>
                      <a:prstDash val="solid"/>
                      <a:round/>
                      <a:headEnd type="none" w="med" len="med"/>
                      <a:tailEnd type="none" w="med" len="med"/>
                    </a:lnL>
                    <a:lnR cmpd="sng" algn="ctr" cap="flat" w="12700">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tcPr>
                </a:tc>
                <a:tc>
                  <a:txBody>
                    <a:bodyPr anchor="t" rtlCol="false"/>
                    <a:lstStyle/>
                    <a:p>
                      <a:pPr algn="l">
                        <a:lnSpc>
                          <a:spcPts val="3240"/>
                        </a:lnSpc>
                        <a:defRPr/>
                      </a:pPr>
                      <a:r>
                        <a:rPr lang="en-US" sz="2700">
                          <a:solidFill>
                            <a:srgbClr val="000000"/>
                          </a:solidFill>
                          <a:latin typeface="Aptos"/>
                          <a:ea typeface="Aptos"/>
                          <a:cs typeface="Aptos"/>
                          <a:sym typeface="Aptos"/>
                        </a:rPr>
                        <a:t>Email</a:t>
                      </a:r>
                      <a:endParaRPr lang="en-US" sz="1100"/>
                    </a:p>
                  </a:txBody>
                  <a:tcPr marL="91440" marR="91440" marT="91440" marB="91440" anchor="ctr">
                    <a:lnL cmpd="sng" algn="ctr" cap="flat" w="12700">
                      <a:solidFill>
                        <a:srgbClr val="000000"/>
                      </a:solidFill>
                      <a:prstDash val="solid"/>
                      <a:round/>
                      <a:headEnd type="none" w="med" len="med"/>
                      <a:tailEnd type="none" w="med" len="med"/>
                    </a:lnL>
                    <a:lnR cmpd="sng" algn="ctr" cap="flat" w="12700">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tcPr>
                </a:tc>
                <a:tc>
                  <a:txBody>
                    <a:bodyPr anchor="t" rtlCol="false"/>
                    <a:lstStyle/>
                    <a:p>
                      <a:pPr algn="l">
                        <a:lnSpc>
                          <a:spcPts val="3240"/>
                        </a:lnSpc>
                        <a:defRPr/>
                      </a:pPr>
                      <a:r>
                        <a:rPr lang="en-US" sz="2700">
                          <a:solidFill>
                            <a:srgbClr val="000000"/>
                          </a:solidFill>
                          <a:latin typeface="Aptos"/>
                          <a:ea typeface="Aptos"/>
                          <a:cs typeface="Aptos"/>
                          <a:sym typeface="Aptos"/>
                        </a:rPr>
                        <a:t>Mobile</a:t>
                      </a:r>
                      <a:endParaRPr lang="en-US" sz="1100"/>
                    </a:p>
                  </a:txBody>
                  <a:tcPr marL="91440" marR="91440" marT="91440" marB="91440" anchor="ctr">
                    <a:lnL cmpd="sng" algn="ctr" cap="flat" w="12700">
                      <a:solidFill>
                        <a:srgbClr val="000000"/>
                      </a:solidFill>
                      <a:prstDash val="solid"/>
                      <a:round/>
                      <a:headEnd type="none" w="med" len="med"/>
                      <a:tailEnd type="none" w="med" len="med"/>
                    </a:lnL>
                    <a:lnR cmpd="sng" algn="ctr" cap="flat" w="12700">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tcPr>
                </a:tc>
                <a:tc>
                  <a:txBody>
                    <a:bodyPr anchor="t" rtlCol="false"/>
                    <a:lstStyle/>
                    <a:p>
                      <a:pPr algn="l">
                        <a:lnSpc>
                          <a:spcPts val="3240"/>
                        </a:lnSpc>
                        <a:defRPr/>
                      </a:pPr>
                      <a:r>
                        <a:rPr lang="en-US" sz="2700">
                          <a:solidFill>
                            <a:srgbClr val="000000"/>
                          </a:solidFill>
                          <a:latin typeface="Aptos"/>
                          <a:ea typeface="Aptos"/>
                          <a:cs typeface="Aptos"/>
                          <a:sym typeface="Aptos"/>
                        </a:rPr>
                        <a:t>Relation to Project/Company</a:t>
                      </a:r>
                      <a:endParaRPr lang="en-US" sz="1100"/>
                    </a:p>
                  </a:txBody>
                  <a:tcPr marL="91440" marR="91440" marT="91440" marB="91440" anchor="ctr">
                    <a:lnL cmpd="sng" algn="ctr" cap="flat" w="12700">
                      <a:solidFill>
                        <a:srgbClr val="000000"/>
                      </a:solidFill>
                      <a:prstDash val="solid"/>
                      <a:round/>
                      <a:headEnd type="none" w="med" len="med"/>
                      <a:tailEnd type="none" w="med" len="med"/>
                    </a:lnL>
                    <a:lnR cmpd="sng" algn="ctr" cap="flat" w="12700">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tcPr>
                </a:tc>
              </a:tr>
              <a:tr h="716998">
                <a:tc>
                  <a:txBody>
                    <a:bodyPr anchor="t" rtlCol="false"/>
                    <a:lstStyle/>
                    <a:p>
                      <a:pPr algn="l">
                        <a:lnSpc>
                          <a:spcPts val="3240"/>
                        </a:lnSpc>
                        <a:defRPr/>
                      </a:pPr>
                      <a:r>
                        <a:rPr lang="en-US" sz="2700">
                          <a:solidFill>
                            <a:srgbClr val="000000"/>
                          </a:solidFill>
                          <a:latin typeface="Aptos"/>
                          <a:ea typeface="Aptos"/>
                          <a:cs typeface="Aptos"/>
                          <a:sym typeface="Aptos"/>
                        </a:rPr>
                        <a:t>1</a:t>
                      </a:r>
                      <a:endParaRPr lang="en-US" sz="1100"/>
                    </a:p>
                  </a:txBody>
                  <a:tcPr marL="91440" marR="91440" marT="91440" marB="91440" anchor="ctr">
                    <a:lnL cmpd="sng" algn="ctr" cap="flat" w="12700">
                      <a:solidFill>
                        <a:srgbClr val="000000"/>
                      </a:solidFill>
                      <a:prstDash val="solid"/>
                      <a:round/>
                      <a:headEnd type="none" w="med" len="med"/>
                      <a:tailEnd type="none" w="med" len="med"/>
                    </a:lnL>
                    <a:lnR cmpd="sng" algn="ctr" cap="flat" w="12700">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tcPr>
                </a:tc>
                <a:tc>
                  <a:txBody>
                    <a:bodyPr anchor="t" rtlCol="false"/>
                    <a:lstStyle/>
                    <a:p>
                      <a:pPr algn="l">
                        <a:lnSpc>
                          <a:spcPts val="1679"/>
                        </a:lnSpc>
                        <a:defRPr/>
                      </a:pPr>
                      <a:endParaRPr lang="en-US" sz="1100"/>
                    </a:p>
                  </a:txBody>
                  <a:tcPr marL="91440" marR="91440" marT="91440" marB="91440" anchor="ctr">
                    <a:lnL cmpd="sng" algn="ctr" cap="flat" w="12700">
                      <a:solidFill>
                        <a:srgbClr val="000000"/>
                      </a:solidFill>
                      <a:prstDash val="solid"/>
                      <a:round/>
                      <a:headEnd type="none" w="med" len="med"/>
                      <a:tailEnd type="none" w="med" len="med"/>
                    </a:lnL>
                    <a:lnR cmpd="sng" algn="ctr" cap="flat" w="12700">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tcPr>
                </a:tc>
                <a:tc>
                  <a:txBody>
                    <a:bodyPr anchor="t" rtlCol="false"/>
                    <a:lstStyle/>
                    <a:p>
                      <a:pPr algn="l">
                        <a:lnSpc>
                          <a:spcPts val="1679"/>
                        </a:lnSpc>
                        <a:defRPr/>
                      </a:pPr>
                      <a:endParaRPr lang="en-US" sz="1100"/>
                    </a:p>
                  </a:txBody>
                  <a:tcPr marL="91440" marR="91440" marT="91440" marB="91440" anchor="ctr">
                    <a:lnL cmpd="sng" algn="ctr" cap="flat" w="12700">
                      <a:solidFill>
                        <a:srgbClr val="000000"/>
                      </a:solidFill>
                      <a:prstDash val="solid"/>
                      <a:round/>
                      <a:headEnd type="none" w="med" len="med"/>
                      <a:tailEnd type="none" w="med" len="med"/>
                    </a:lnL>
                    <a:lnR cmpd="sng" algn="ctr" cap="flat" w="12700">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tcPr>
                </a:tc>
                <a:tc>
                  <a:txBody>
                    <a:bodyPr anchor="t" rtlCol="false"/>
                    <a:lstStyle/>
                    <a:p>
                      <a:pPr algn="l">
                        <a:lnSpc>
                          <a:spcPts val="1679"/>
                        </a:lnSpc>
                        <a:defRPr/>
                      </a:pPr>
                      <a:endParaRPr lang="en-US" sz="1100"/>
                    </a:p>
                  </a:txBody>
                  <a:tcPr marL="91440" marR="91440" marT="91440" marB="91440" anchor="ctr">
                    <a:lnL cmpd="sng" algn="ctr" cap="flat" w="12700">
                      <a:solidFill>
                        <a:srgbClr val="000000"/>
                      </a:solidFill>
                      <a:prstDash val="solid"/>
                      <a:round/>
                      <a:headEnd type="none" w="med" len="med"/>
                      <a:tailEnd type="none" w="med" len="med"/>
                    </a:lnL>
                    <a:lnR cmpd="sng" algn="ctr" cap="flat" w="12700">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tcPr>
                </a:tc>
                <a:tc>
                  <a:txBody>
                    <a:bodyPr anchor="t" rtlCol="false"/>
                    <a:lstStyle/>
                    <a:p>
                      <a:pPr algn="l">
                        <a:lnSpc>
                          <a:spcPts val="1679"/>
                        </a:lnSpc>
                        <a:defRPr/>
                      </a:pPr>
                      <a:endParaRPr lang="en-US" sz="1100"/>
                    </a:p>
                  </a:txBody>
                  <a:tcPr marL="91440" marR="91440" marT="91440" marB="91440" anchor="ctr">
                    <a:lnL cmpd="sng" algn="ctr" cap="flat" w="12700">
                      <a:solidFill>
                        <a:srgbClr val="000000"/>
                      </a:solidFill>
                      <a:prstDash val="solid"/>
                      <a:round/>
                      <a:headEnd type="none" w="med" len="med"/>
                      <a:tailEnd type="none" w="med" len="med"/>
                    </a:lnL>
                    <a:lnR cmpd="sng" algn="ctr" cap="flat" w="12700">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tcPr>
                </a:tc>
                <a:tc>
                  <a:txBody>
                    <a:bodyPr anchor="t" rtlCol="false"/>
                    <a:lstStyle/>
                    <a:p>
                      <a:pPr algn="l">
                        <a:lnSpc>
                          <a:spcPts val="1679"/>
                        </a:lnSpc>
                        <a:defRPr/>
                      </a:pPr>
                      <a:endParaRPr lang="en-US" sz="1100"/>
                    </a:p>
                  </a:txBody>
                  <a:tcPr marL="91440" marR="91440" marT="91440" marB="91440" anchor="ctr">
                    <a:lnL cmpd="sng" algn="ctr" cap="flat" w="12700">
                      <a:solidFill>
                        <a:srgbClr val="000000"/>
                      </a:solidFill>
                      <a:prstDash val="solid"/>
                      <a:round/>
                      <a:headEnd type="none" w="med" len="med"/>
                      <a:tailEnd type="none" w="med" len="med"/>
                    </a:lnL>
                    <a:lnR cmpd="sng" algn="ctr" cap="flat" w="12700">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tcPr>
                </a:tc>
                <a:tc>
                  <a:txBody>
                    <a:bodyPr anchor="t" rtlCol="false"/>
                    <a:lstStyle/>
                    <a:p>
                      <a:pPr algn="l">
                        <a:lnSpc>
                          <a:spcPts val="1679"/>
                        </a:lnSpc>
                        <a:defRPr/>
                      </a:pPr>
                      <a:endParaRPr lang="en-US" sz="1100"/>
                    </a:p>
                  </a:txBody>
                  <a:tcPr marL="91440" marR="91440" marT="91440" marB="91440" anchor="ctr">
                    <a:lnL cmpd="sng" algn="ctr" cap="flat" w="12700">
                      <a:solidFill>
                        <a:srgbClr val="000000"/>
                      </a:solidFill>
                      <a:prstDash val="solid"/>
                      <a:round/>
                      <a:headEnd type="none" w="med" len="med"/>
                      <a:tailEnd type="none" w="med" len="med"/>
                    </a:lnL>
                    <a:lnR cmpd="sng" algn="ctr" cap="flat" w="12700">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tcPr>
                </a:tc>
              </a:tr>
              <a:tr h="716998">
                <a:tc>
                  <a:txBody>
                    <a:bodyPr anchor="t" rtlCol="false"/>
                    <a:lstStyle/>
                    <a:p>
                      <a:pPr algn="l">
                        <a:lnSpc>
                          <a:spcPts val="3240"/>
                        </a:lnSpc>
                        <a:defRPr/>
                      </a:pPr>
                      <a:r>
                        <a:rPr lang="en-US" sz="2700">
                          <a:solidFill>
                            <a:srgbClr val="000000"/>
                          </a:solidFill>
                          <a:latin typeface="Aptos"/>
                          <a:ea typeface="Aptos"/>
                          <a:cs typeface="Aptos"/>
                          <a:sym typeface="Aptos"/>
                        </a:rPr>
                        <a:t>2</a:t>
                      </a:r>
                      <a:endParaRPr lang="en-US" sz="1100"/>
                    </a:p>
                  </a:txBody>
                  <a:tcPr marL="91440" marR="91440" marT="91440" marB="91440" anchor="ctr">
                    <a:lnL cmpd="sng" algn="ctr" cap="flat" w="12700">
                      <a:solidFill>
                        <a:srgbClr val="000000"/>
                      </a:solidFill>
                      <a:prstDash val="solid"/>
                      <a:round/>
                      <a:headEnd type="none" w="med" len="med"/>
                      <a:tailEnd type="none" w="med" len="med"/>
                    </a:lnL>
                    <a:lnR cmpd="sng" algn="ctr" cap="flat" w="12700">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tcPr>
                </a:tc>
                <a:tc>
                  <a:txBody>
                    <a:bodyPr anchor="t" rtlCol="false"/>
                    <a:lstStyle/>
                    <a:p>
                      <a:pPr algn="l">
                        <a:lnSpc>
                          <a:spcPts val="1679"/>
                        </a:lnSpc>
                        <a:defRPr/>
                      </a:pPr>
                      <a:endParaRPr lang="en-US" sz="1100"/>
                    </a:p>
                  </a:txBody>
                  <a:tcPr marL="91440" marR="91440" marT="91440" marB="91440" anchor="ctr">
                    <a:lnL cmpd="sng" algn="ctr" cap="flat" w="12700">
                      <a:solidFill>
                        <a:srgbClr val="000000"/>
                      </a:solidFill>
                      <a:prstDash val="solid"/>
                      <a:round/>
                      <a:headEnd type="none" w="med" len="med"/>
                      <a:tailEnd type="none" w="med" len="med"/>
                    </a:lnL>
                    <a:lnR cmpd="sng" algn="ctr" cap="flat" w="12700">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tcPr>
                </a:tc>
                <a:tc>
                  <a:txBody>
                    <a:bodyPr anchor="t" rtlCol="false"/>
                    <a:lstStyle/>
                    <a:p>
                      <a:pPr algn="l">
                        <a:lnSpc>
                          <a:spcPts val="1679"/>
                        </a:lnSpc>
                        <a:defRPr/>
                      </a:pPr>
                      <a:endParaRPr lang="en-US" sz="1100"/>
                    </a:p>
                  </a:txBody>
                  <a:tcPr marL="91440" marR="91440" marT="91440" marB="91440" anchor="ctr">
                    <a:lnL cmpd="sng" algn="ctr" cap="flat" w="12700">
                      <a:solidFill>
                        <a:srgbClr val="000000"/>
                      </a:solidFill>
                      <a:prstDash val="solid"/>
                      <a:round/>
                      <a:headEnd type="none" w="med" len="med"/>
                      <a:tailEnd type="none" w="med" len="med"/>
                    </a:lnL>
                    <a:lnR cmpd="sng" algn="ctr" cap="flat" w="12700">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tcPr>
                </a:tc>
                <a:tc>
                  <a:txBody>
                    <a:bodyPr anchor="t" rtlCol="false"/>
                    <a:lstStyle/>
                    <a:p>
                      <a:pPr algn="l">
                        <a:lnSpc>
                          <a:spcPts val="1679"/>
                        </a:lnSpc>
                        <a:defRPr/>
                      </a:pPr>
                      <a:endParaRPr lang="en-US" sz="1100"/>
                    </a:p>
                  </a:txBody>
                  <a:tcPr marL="91440" marR="91440" marT="91440" marB="91440" anchor="ctr">
                    <a:lnL cmpd="sng" algn="ctr" cap="flat" w="12700">
                      <a:solidFill>
                        <a:srgbClr val="000000"/>
                      </a:solidFill>
                      <a:prstDash val="solid"/>
                      <a:round/>
                      <a:headEnd type="none" w="med" len="med"/>
                      <a:tailEnd type="none" w="med" len="med"/>
                    </a:lnL>
                    <a:lnR cmpd="sng" algn="ctr" cap="flat" w="12700">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tcPr>
                </a:tc>
                <a:tc>
                  <a:txBody>
                    <a:bodyPr anchor="t" rtlCol="false"/>
                    <a:lstStyle/>
                    <a:p>
                      <a:pPr algn="l">
                        <a:lnSpc>
                          <a:spcPts val="1679"/>
                        </a:lnSpc>
                        <a:defRPr/>
                      </a:pPr>
                      <a:endParaRPr lang="en-US" sz="1100"/>
                    </a:p>
                  </a:txBody>
                  <a:tcPr marL="91440" marR="91440" marT="91440" marB="91440" anchor="ctr">
                    <a:lnL cmpd="sng" algn="ctr" cap="flat" w="12700">
                      <a:solidFill>
                        <a:srgbClr val="000000"/>
                      </a:solidFill>
                      <a:prstDash val="solid"/>
                      <a:round/>
                      <a:headEnd type="none" w="med" len="med"/>
                      <a:tailEnd type="none" w="med" len="med"/>
                    </a:lnL>
                    <a:lnR cmpd="sng" algn="ctr" cap="flat" w="12700">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tcPr>
                </a:tc>
                <a:tc>
                  <a:txBody>
                    <a:bodyPr anchor="t" rtlCol="false"/>
                    <a:lstStyle/>
                    <a:p>
                      <a:pPr algn="l">
                        <a:lnSpc>
                          <a:spcPts val="1679"/>
                        </a:lnSpc>
                        <a:defRPr/>
                      </a:pPr>
                      <a:endParaRPr lang="en-US" sz="1100"/>
                    </a:p>
                  </a:txBody>
                  <a:tcPr marL="91440" marR="91440" marT="91440" marB="91440" anchor="ctr">
                    <a:lnL cmpd="sng" algn="ctr" cap="flat" w="12700">
                      <a:solidFill>
                        <a:srgbClr val="000000"/>
                      </a:solidFill>
                      <a:prstDash val="solid"/>
                      <a:round/>
                      <a:headEnd type="none" w="med" len="med"/>
                      <a:tailEnd type="none" w="med" len="med"/>
                    </a:lnL>
                    <a:lnR cmpd="sng" algn="ctr" cap="flat" w="12700">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tcPr>
                </a:tc>
                <a:tc>
                  <a:txBody>
                    <a:bodyPr anchor="t" rtlCol="false"/>
                    <a:lstStyle/>
                    <a:p>
                      <a:pPr algn="l">
                        <a:lnSpc>
                          <a:spcPts val="1679"/>
                        </a:lnSpc>
                        <a:defRPr/>
                      </a:pPr>
                      <a:endParaRPr lang="en-US" sz="1100"/>
                    </a:p>
                  </a:txBody>
                  <a:tcPr marL="91440" marR="91440" marT="91440" marB="91440" anchor="ctr">
                    <a:lnL cmpd="sng" algn="ctr" cap="flat" w="12700">
                      <a:solidFill>
                        <a:srgbClr val="000000"/>
                      </a:solidFill>
                      <a:prstDash val="solid"/>
                      <a:round/>
                      <a:headEnd type="none" w="med" len="med"/>
                      <a:tailEnd type="none" w="med" len="med"/>
                    </a:lnL>
                    <a:lnR cmpd="sng" algn="ctr" cap="flat" w="12700">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tcPr>
                </a:tc>
              </a:tr>
              <a:tr h="716998">
                <a:tc>
                  <a:txBody>
                    <a:bodyPr anchor="t" rtlCol="false"/>
                    <a:lstStyle/>
                    <a:p>
                      <a:pPr algn="l">
                        <a:lnSpc>
                          <a:spcPts val="3240"/>
                        </a:lnSpc>
                        <a:defRPr/>
                      </a:pPr>
                      <a:r>
                        <a:rPr lang="en-US" sz="2700">
                          <a:solidFill>
                            <a:srgbClr val="000000"/>
                          </a:solidFill>
                          <a:latin typeface="Aptos"/>
                          <a:ea typeface="Aptos"/>
                          <a:cs typeface="Aptos"/>
                          <a:sym typeface="Aptos"/>
                        </a:rPr>
                        <a:t>3</a:t>
                      </a:r>
                      <a:endParaRPr lang="en-US" sz="1100"/>
                    </a:p>
                  </a:txBody>
                  <a:tcPr marL="91440" marR="91440" marT="91440" marB="91440" anchor="ctr">
                    <a:lnL cmpd="sng" algn="ctr" cap="flat" w="12700">
                      <a:solidFill>
                        <a:srgbClr val="000000"/>
                      </a:solidFill>
                      <a:prstDash val="solid"/>
                      <a:round/>
                      <a:headEnd type="none" w="med" len="med"/>
                      <a:tailEnd type="none" w="med" len="med"/>
                    </a:lnL>
                    <a:lnR cmpd="sng" algn="ctr" cap="flat" w="12700">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tcPr>
                </a:tc>
                <a:tc>
                  <a:txBody>
                    <a:bodyPr anchor="t" rtlCol="false"/>
                    <a:lstStyle/>
                    <a:p>
                      <a:pPr algn="l">
                        <a:lnSpc>
                          <a:spcPts val="1679"/>
                        </a:lnSpc>
                        <a:defRPr/>
                      </a:pPr>
                      <a:endParaRPr lang="en-US" sz="1100"/>
                    </a:p>
                  </a:txBody>
                  <a:tcPr marL="91440" marR="91440" marT="91440" marB="91440" anchor="ctr">
                    <a:lnL cmpd="sng" algn="ctr" cap="flat" w="12700">
                      <a:solidFill>
                        <a:srgbClr val="000000"/>
                      </a:solidFill>
                      <a:prstDash val="solid"/>
                      <a:round/>
                      <a:headEnd type="none" w="med" len="med"/>
                      <a:tailEnd type="none" w="med" len="med"/>
                    </a:lnL>
                    <a:lnR cmpd="sng" algn="ctr" cap="flat" w="12700">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tcPr>
                </a:tc>
                <a:tc>
                  <a:txBody>
                    <a:bodyPr anchor="t" rtlCol="false"/>
                    <a:lstStyle/>
                    <a:p>
                      <a:pPr algn="l">
                        <a:lnSpc>
                          <a:spcPts val="1679"/>
                        </a:lnSpc>
                        <a:defRPr/>
                      </a:pPr>
                      <a:endParaRPr lang="en-US" sz="1100"/>
                    </a:p>
                  </a:txBody>
                  <a:tcPr marL="91440" marR="91440" marT="91440" marB="91440" anchor="ctr">
                    <a:lnL cmpd="sng" algn="ctr" cap="flat" w="12700">
                      <a:solidFill>
                        <a:srgbClr val="000000"/>
                      </a:solidFill>
                      <a:prstDash val="solid"/>
                      <a:round/>
                      <a:headEnd type="none" w="med" len="med"/>
                      <a:tailEnd type="none" w="med" len="med"/>
                    </a:lnL>
                    <a:lnR cmpd="sng" algn="ctr" cap="flat" w="12700">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tcPr>
                </a:tc>
                <a:tc>
                  <a:txBody>
                    <a:bodyPr anchor="t" rtlCol="false"/>
                    <a:lstStyle/>
                    <a:p>
                      <a:pPr algn="l">
                        <a:lnSpc>
                          <a:spcPts val="1679"/>
                        </a:lnSpc>
                        <a:defRPr/>
                      </a:pPr>
                      <a:endParaRPr lang="en-US" sz="1100"/>
                    </a:p>
                  </a:txBody>
                  <a:tcPr marL="91440" marR="91440" marT="91440" marB="91440" anchor="ctr">
                    <a:lnL cmpd="sng" algn="ctr" cap="flat" w="12700">
                      <a:solidFill>
                        <a:srgbClr val="000000"/>
                      </a:solidFill>
                      <a:prstDash val="solid"/>
                      <a:round/>
                      <a:headEnd type="none" w="med" len="med"/>
                      <a:tailEnd type="none" w="med" len="med"/>
                    </a:lnL>
                    <a:lnR cmpd="sng" algn="ctr" cap="flat" w="12700">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tcPr>
                </a:tc>
                <a:tc>
                  <a:txBody>
                    <a:bodyPr anchor="t" rtlCol="false"/>
                    <a:lstStyle/>
                    <a:p>
                      <a:pPr algn="l">
                        <a:lnSpc>
                          <a:spcPts val="1679"/>
                        </a:lnSpc>
                        <a:defRPr/>
                      </a:pPr>
                      <a:endParaRPr lang="en-US" sz="1100"/>
                    </a:p>
                  </a:txBody>
                  <a:tcPr marL="91440" marR="91440" marT="91440" marB="91440" anchor="ctr">
                    <a:lnL cmpd="sng" algn="ctr" cap="flat" w="12700">
                      <a:solidFill>
                        <a:srgbClr val="000000"/>
                      </a:solidFill>
                      <a:prstDash val="solid"/>
                      <a:round/>
                      <a:headEnd type="none" w="med" len="med"/>
                      <a:tailEnd type="none" w="med" len="med"/>
                    </a:lnL>
                    <a:lnR cmpd="sng" algn="ctr" cap="flat" w="12700">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tcPr>
                </a:tc>
                <a:tc>
                  <a:txBody>
                    <a:bodyPr anchor="t" rtlCol="false"/>
                    <a:lstStyle/>
                    <a:p>
                      <a:pPr algn="l">
                        <a:lnSpc>
                          <a:spcPts val="1679"/>
                        </a:lnSpc>
                        <a:defRPr/>
                      </a:pPr>
                      <a:endParaRPr lang="en-US" sz="1100"/>
                    </a:p>
                  </a:txBody>
                  <a:tcPr marL="91440" marR="91440" marT="91440" marB="91440" anchor="ctr">
                    <a:lnL cmpd="sng" algn="ctr" cap="flat" w="12700">
                      <a:solidFill>
                        <a:srgbClr val="000000"/>
                      </a:solidFill>
                      <a:prstDash val="solid"/>
                      <a:round/>
                      <a:headEnd type="none" w="med" len="med"/>
                      <a:tailEnd type="none" w="med" len="med"/>
                    </a:lnL>
                    <a:lnR cmpd="sng" algn="ctr" cap="flat" w="12700">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tcPr>
                </a:tc>
                <a:tc>
                  <a:txBody>
                    <a:bodyPr anchor="t" rtlCol="false"/>
                    <a:lstStyle/>
                    <a:p>
                      <a:pPr algn="l">
                        <a:lnSpc>
                          <a:spcPts val="1679"/>
                        </a:lnSpc>
                        <a:defRPr/>
                      </a:pPr>
                      <a:endParaRPr lang="en-US" sz="1100"/>
                    </a:p>
                  </a:txBody>
                  <a:tcPr marL="91440" marR="91440" marT="91440" marB="91440" anchor="ctr">
                    <a:lnL cmpd="sng" algn="ctr" cap="flat" w="12700">
                      <a:solidFill>
                        <a:srgbClr val="000000"/>
                      </a:solidFill>
                      <a:prstDash val="solid"/>
                      <a:round/>
                      <a:headEnd type="none" w="med" len="med"/>
                      <a:tailEnd type="none" w="med" len="med"/>
                    </a:lnL>
                    <a:lnR cmpd="sng" algn="ctr" cap="flat" w="12700">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tcPr>
                </a:tc>
              </a:tr>
            </a:tbl>
          </a:graphicData>
        </a:graphic>
      </p:graphicFrame>
      <p:sp>
        <p:nvSpPr>
          <p:cNvPr name="TextBox 8" id="8"/>
          <p:cNvSpPr txBox="true"/>
          <p:nvPr/>
        </p:nvSpPr>
        <p:spPr>
          <a:xfrm rot="0">
            <a:off x="1154998" y="7272248"/>
            <a:ext cx="15905418" cy="1986052"/>
          </a:xfrm>
          <a:prstGeom prst="rect">
            <a:avLst/>
          </a:prstGeom>
        </p:spPr>
        <p:txBody>
          <a:bodyPr anchor="t" rtlCol="false" tIns="0" lIns="0" bIns="0" rIns="0">
            <a:spAutoFit/>
          </a:bodyPr>
          <a:lstStyle/>
          <a:p>
            <a:pPr algn="l">
              <a:lnSpc>
                <a:spcPts val="2160"/>
              </a:lnSpc>
            </a:pPr>
            <a:r>
              <a:rPr lang="en-US" sz="1800" b="true">
                <a:solidFill>
                  <a:srgbClr val="000000"/>
                </a:solidFill>
                <a:latin typeface="Aptos Bold"/>
                <a:ea typeface="Aptos Bold"/>
                <a:cs typeface="Aptos Bold"/>
                <a:sym typeface="Aptos Bold"/>
              </a:rPr>
              <a:t>Instructions:</a:t>
            </a:r>
          </a:p>
          <a:p>
            <a:pPr algn="l">
              <a:lnSpc>
                <a:spcPts val="2160"/>
              </a:lnSpc>
            </a:pPr>
          </a:p>
          <a:p>
            <a:pPr algn="just" marL="325755" indent="-162878" lvl="1">
              <a:lnSpc>
                <a:spcPts val="2160"/>
              </a:lnSpc>
              <a:buFont typeface="Arial"/>
              <a:buChar char="•"/>
            </a:pPr>
            <a:r>
              <a:rPr lang="en-US" sz="1800" i="true">
                <a:solidFill>
                  <a:srgbClr val="000000"/>
                </a:solidFill>
                <a:latin typeface="Aptos Italics"/>
                <a:ea typeface="Aptos Italics"/>
                <a:cs typeface="Aptos Italics"/>
                <a:sym typeface="Aptos Italics"/>
              </a:rPr>
              <a:t>Ensure all details are accurate and up-to-date.</a:t>
            </a:r>
          </a:p>
          <a:p>
            <a:pPr algn="just" marL="325755" indent="-162878" lvl="1">
              <a:lnSpc>
                <a:spcPts val="2160"/>
              </a:lnSpc>
              <a:buFont typeface="Arial"/>
              <a:buChar char="•"/>
            </a:pPr>
            <a:r>
              <a:rPr lang="en-US" sz="1800" i="true">
                <a:solidFill>
                  <a:srgbClr val="000000"/>
                </a:solidFill>
                <a:latin typeface="Aptos Italics"/>
                <a:ea typeface="Aptos Italics"/>
                <a:cs typeface="Aptos Italics"/>
                <a:sym typeface="Aptos Italics"/>
              </a:rPr>
              <a:t>References should be willing to speak with the jury or steering committee if contacted.</a:t>
            </a:r>
          </a:p>
          <a:p>
            <a:pPr algn="just" marL="325755" indent="-162878" lvl="1">
              <a:lnSpc>
                <a:spcPts val="2160"/>
              </a:lnSpc>
              <a:buFont typeface="Arial"/>
              <a:buChar char="•"/>
            </a:pPr>
            <a:r>
              <a:rPr lang="en-US" sz="1800" i="true">
                <a:solidFill>
                  <a:srgbClr val="000000"/>
                </a:solidFill>
                <a:latin typeface="Aptos Italics"/>
                <a:ea typeface="Aptos Italics"/>
                <a:cs typeface="Aptos Italics"/>
                <a:sym typeface="Aptos Italics"/>
              </a:rPr>
              <a:t>At least one reference must be from a user/client side.</a:t>
            </a:r>
          </a:p>
          <a:p>
            <a:pPr algn="just" marL="325755" indent="-162878" lvl="1">
              <a:lnSpc>
                <a:spcPts val="2160"/>
              </a:lnSpc>
              <a:buFont typeface="Arial"/>
              <a:buChar char="•"/>
            </a:pPr>
            <a:r>
              <a:rPr lang="en-US" sz="1800" i="true">
                <a:solidFill>
                  <a:srgbClr val="000000"/>
                </a:solidFill>
                <a:latin typeface="Aptos Italics"/>
                <a:ea typeface="Aptos Italics"/>
                <a:cs typeface="Aptos Italics"/>
                <a:sym typeface="Aptos Italics"/>
              </a:rPr>
              <a:t>By providing these references, the nominee confirms they have obtained consent from each individual to share their contact details for award evaluation purposes and that such sharing does not breach any confidentiality obligations.</a:t>
            </a:r>
          </a:p>
        </p:txBody>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6666" r="0" b="-16666"/>
            </a:stretch>
          </a:blipFill>
        </p:spPr>
      </p:sp>
      <p:grpSp>
        <p:nvGrpSpPr>
          <p:cNvPr name="Group 3" id="3"/>
          <p:cNvGrpSpPr/>
          <p:nvPr/>
        </p:nvGrpSpPr>
        <p:grpSpPr>
          <a:xfrm rot="0">
            <a:off x="1257300" y="753061"/>
            <a:ext cx="15773400" cy="1988345"/>
            <a:chOff x="0" y="0"/>
            <a:chExt cx="21031200" cy="2651126"/>
          </a:xfrm>
        </p:grpSpPr>
        <p:sp>
          <p:nvSpPr>
            <p:cNvPr name="Freeform 4" id="4"/>
            <p:cNvSpPr/>
            <p:nvPr/>
          </p:nvSpPr>
          <p:spPr>
            <a:xfrm flipH="false" flipV="false" rot="0">
              <a:off x="0" y="0"/>
              <a:ext cx="21031200" cy="2651126"/>
            </a:xfrm>
            <a:custGeom>
              <a:avLst/>
              <a:gdLst/>
              <a:ahLst/>
              <a:cxnLst/>
              <a:rect r="r" b="b" t="t" l="l"/>
              <a:pathLst>
                <a:path h="2651126" w="21031200">
                  <a:moveTo>
                    <a:pt x="0" y="0"/>
                  </a:moveTo>
                  <a:lnTo>
                    <a:pt x="21031200" y="0"/>
                  </a:lnTo>
                  <a:lnTo>
                    <a:pt x="21031200" y="2651126"/>
                  </a:lnTo>
                  <a:lnTo>
                    <a:pt x="0" y="2651126"/>
                  </a:lnTo>
                  <a:close/>
                </a:path>
              </a:pathLst>
            </a:custGeom>
            <a:solidFill>
              <a:srgbClr val="000000">
                <a:alpha val="0"/>
              </a:srgbClr>
            </a:solidFill>
          </p:spPr>
        </p:sp>
        <p:sp>
          <p:nvSpPr>
            <p:cNvPr name="TextBox 5" id="5"/>
            <p:cNvSpPr txBox="true"/>
            <p:nvPr/>
          </p:nvSpPr>
          <p:spPr>
            <a:xfrm>
              <a:off x="0" y="66675"/>
              <a:ext cx="21031200" cy="2584451"/>
            </a:xfrm>
            <a:prstGeom prst="rect">
              <a:avLst/>
            </a:prstGeom>
          </p:spPr>
          <p:txBody>
            <a:bodyPr anchor="ctr" rtlCol="false" tIns="0" lIns="0" bIns="0" rIns="0"/>
            <a:lstStyle/>
            <a:p>
              <a:pPr algn="l">
                <a:lnSpc>
                  <a:spcPts val="7128"/>
                </a:lnSpc>
              </a:pPr>
              <a:r>
                <a:rPr lang="en-US" sz="6600" b="true">
                  <a:solidFill>
                    <a:srgbClr val="000000"/>
                  </a:solidFill>
                  <a:latin typeface="Aptos Bold"/>
                  <a:ea typeface="Aptos Bold"/>
                  <a:cs typeface="Aptos Bold"/>
                  <a:sym typeface="Aptos Bold"/>
                </a:rPr>
                <a:t>Section 7: Declaration &amp; Signature</a:t>
              </a:r>
            </a:p>
          </p:txBody>
        </p:sp>
      </p:grpSp>
      <p:sp>
        <p:nvSpPr>
          <p:cNvPr name="TextBox 6" id="6"/>
          <p:cNvSpPr txBox="true"/>
          <p:nvPr/>
        </p:nvSpPr>
        <p:spPr>
          <a:xfrm rot="0">
            <a:off x="1257300" y="2741406"/>
            <a:ext cx="15065883" cy="6695032"/>
          </a:xfrm>
          <a:prstGeom prst="rect">
            <a:avLst/>
          </a:prstGeom>
        </p:spPr>
        <p:txBody>
          <a:bodyPr anchor="t" rtlCol="false" tIns="0" lIns="0" bIns="0" rIns="0">
            <a:spAutoFit/>
          </a:bodyPr>
          <a:lstStyle/>
          <a:p>
            <a:pPr algn="l" marL="488632" indent="-244316" lvl="1">
              <a:lnSpc>
                <a:spcPts val="3240"/>
              </a:lnSpc>
              <a:buFont typeface="Arial"/>
              <a:buChar char="•"/>
            </a:pPr>
            <a:r>
              <a:rPr lang="en-US" sz="2700">
                <a:solidFill>
                  <a:srgbClr val="000000"/>
                </a:solidFill>
                <a:latin typeface="Aptos"/>
                <a:ea typeface="Aptos"/>
                <a:cs typeface="Aptos"/>
                <a:sym typeface="Aptos"/>
              </a:rPr>
              <a:t>I declare that the information provided is true and accurate to the best of my knowledge.</a:t>
            </a:r>
          </a:p>
          <a:p>
            <a:pPr algn="l" marL="488632" indent="-244316" lvl="1">
              <a:lnSpc>
                <a:spcPts val="3240"/>
              </a:lnSpc>
            </a:pPr>
          </a:p>
          <a:p>
            <a:pPr algn="l" marL="488632" indent="-244316" lvl="1">
              <a:lnSpc>
                <a:spcPts val="3240"/>
              </a:lnSpc>
              <a:buFont typeface="Arial"/>
              <a:buChar char="•"/>
            </a:pPr>
            <a:r>
              <a:rPr lang="en-US" sz="2700">
                <a:solidFill>
                  <a:srgbClr val="000000"/>
                </a:solidFill>
                <a:latin typeface="Aptos"/>
                <a:ea typeface="Aptos"/>
                <a:cs typeface="Aptos"/>
                <a:sym typeface="Aptos"/>
              </a:rPr>
              <a:t>All regulatory approvals and permissions have been obtained.</a:t>
            </a:r>
          </a:p>
          <a:p>
            <a:pPr algn="l" marL="488632" indent="-244316" lvl="1">
              <a:lnSpc>
                <a:spcPts val="3240"/>
              </a:lnSpc>
            </a:pPr>
          </a:p>
          <a:p>
            <a:pPr algn="l" marL="488632" indent="-244316" lvl="1">
              <a:lnSpc>
                <a:spcPts val="3240"/>
              </a:lnSpc>
              <a:buFont typeface="Arial"/>
              <a:buChar char="•"/>
            </a:pPr>
            <a:r>
              <a:rPr lang="en-US" sz="2700">
                <a:solidFill>
                  <a:srgbClr val="000000"/>
                </a:solidFill>
                <a:latin typeface="Aptos"/>
                <a:ea typeface="Aptos"/>
                <a:cs typeface="Aptos"/>
                <a:sym typeface="Aptos"/>
              </a:rPr>
              <a:t>There is no ongoing or pending litigation, objection, enquiry, or mediation against the project/company.</a:t>
            </a:r>
          </a:p>
          <a:p>
            <a:pPr algn="l" marL="488632" indent="-244316" lvl="1">
              <a:lnSpc>
                <a:spcPts val="3240"/>
              </a:lnSpc>
            </a:pPr>
          </a:p>
          <a:p>
            <a:pPr algn="l" marL="488632" indent="-244316" lvl="1">
              <a:lnSpc>
                <a:spcPts val="3240"/>
              </a:lnSpc>
              <a:buFont typeface="Arial"/>
              <a:buChar char="•"/>
            </a:pPr>
            <a:r>
              <a:rPr lang="en-US" sz="2700">
                <a:solidFill>
                  <a:srgbClr val="000000"/>
                </a:solidFill>
                <a:latin typeface="Aptos"/>
                <a:ea typeface="Aptos"/>
                <a:cs typeface="Aptos"/>
                <a:sym typeface="Aptos"/>
              </a:rPr>
              <a:t>Any such matters have been disclosed with this form.</a:t>
            </a:r>
          </a:p>
          <a:p>
            <a:pPr algn="l" marL="488632" indent="-244316" lvl="1">
              <a:lnSpc>
                <a:spcPts val="3240"/>
              </a:lnSpc>
            </a:pPr>
          </a:p>
          <a:p>
            <a:pPr algn="l" marL="488632" indent="-244316" lvl="1">
              <a:lnSpc>
                <a:spcPts val="3240"/>
              </a:lnSpc>
              <a:buFont typeface="Arial"/>
              <a:buChar char="•"/>
            </a:pPr>
            <a:r>
              <a:rPr lang="en-US" sz="2700">
                <a:solidFill>
                  <a:srgbClr val="000000"/>
                </a:solidFill>
                <a:latin typeface="Aptos"/>
                <a:ea typeface="Aptos"/>
                <a:cs typeface="Aptos"/>
                <a:sym typeface="Aptos"/>
              </a:rPr>
              <a:t>No associated party has any objection to this nomination.</a:t>
            </a:r>
          </a:p>
          <a:p>
            <a:pPr algn="l" marL="488632" indent="-244316" lvl="1">
              <a:lnSpc>
                <a:spcPts val="3240"/>
              </a:lnSpc>
            </a:pPr>
          </a:p>
          <a:p>
            <a:pPr algn="l" marL="488632" indent="-244316" lvl="1">
              <a:lnSpc>
                <a:spcPts val="3240"/>
              </a:lnSpc>
              <a:buFont typeface="Arial"/>
              <a:buChar char="•"/>
            </a:pPr>
            <a:r>
              <a:rPr lang="en-US" sz="2700">
                <a:solidFill>
                  <a:srgbClr val="000000"/>
                </a:solidFill>
                <a:latin typeface="Aptos"/>
                <a:ea typeface="Aptos"/>
                <a:cs typeface="Aptos"/>
                <a:sym typeface="Aptos"/>
              </a:rPr>
              <a:t>I agree to abide by the Secure India Awards code of conduct, including confidentiality and non-disparagement clauses.</a:t>
            </a:r>
          </a:p>
          <a:p>
            <a:pPr algn="l" marL="488632" indent="-244316" lvl="1">
              <a:lnSpc>
                <a:spcPts val="3240"/>
              </a:lnSpc>
            </a:pPr>
          </a:p>
          <a:p>
            <a:pPr algn="l" marL="488632" indent="-244316" lvl="1">
              <a:lnSpc>
                <a:spcPts val="3240"/>
              </a:lnSpc>
            </a:pPr>
          </a:p>
          <a:p>
            <a:pPr algn="l" marL="488632" indent="-244316" lvl="1">
              <a:lnSpc>
                <a:spcPts val="3240"/>
              </a:lnSpc>
            </a:pPr>
            <a:r>
              <a:rPr lang="en-US" sz="2700">
                <a:solidFill>
                  <a:srgbClr val="000000"/>
                </a:solidFill>
                <a:latin typeface="Aptos"/>
                <a:ea typeface="Aptos"/>
                <a:cs typeface="Aptos"/>
                <a:sym typeface="Aptos"/>
              </a:rPr>
              <a:t>Name, Designation, Signature, Date</a:t>
            </a:r>
          </a:p>
        </p:txBody>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6666" r="0" b="-16666"/>
            </a:stretch>
          </a:blipFill>
        </p:spPr>
      </p:sp>
      <p:grpSp>
        <p:nvGrpSpPr>
          <p:cNvPr name="Group 3" id="3"/>
          <p:cNvGrpSpPr/>
          <p:nvPr/>
        </p:nvGrpSpPr>
        <p:grpSpPr>
          <a:xfrm rot="0">
            <a:off x="1028700" y="855625"/>
            <a:ext cx="17030700" cy="1988345"/>
            <a:chOff x="0" y="0"/>
            <a:chExt cx="22707600" cy="2651126"/>
          </a:xfrm>
        </p:grpSpPr>
        <p:sp>
          <p:nvSpPr>
            <p:cNvPr name="Freeform 4" id="4"/>
            <p:cNvSpPr/>
            <p:nvPr/>
          </p:nvSpPr>
          <p:spPr>
            <a:xfrm flipH="false" flipV="false" rot="0">
              <a:off x="0" y="0"/>
              <a:ext cx="22707600" cy="2651126"/>
            </a:xfrm>
            <a:custGeom>
              <a:avLst/>
              <a:gdLst/>
              <a:ahLst/>
              <a:cxnLst/>
              <a:rect r="r" b="b" t="t" l="l"/>
              <a:pathLst>
                <a:path h="2651126" w="22707600">
                  <a:moveTo>
                    <a:pt x="0" y="0"/>
                  </a:moveTo>
                  <a:lnTo>
                    <a:pt x="22707600" y="0"/>
                  </a:lnTo>
                  <a:lnTo>
                    <a:pt x="22707600" y="2651126"/>
                  </a:lnTo>
                  <a:lnTo>
                    <a:pt x="0" y="2651126"/>
                  </a:lnTo>
                  <a:close/>
                </a:path>
              </a:pathLst>
            </a:custGeom>
            <a:solidFill>
              <a:srgbClr val="000000">
                <a:alpha val="0"/>
              </a:srgbClr>
            </a:solidFill>
          </p:spPr>
        </p:sp>
        <p:sp>
          <p:nvSpPr>
            <p:cNvPr name="TextBox 5" id="5"/>
            <p:cNvSpPr txBox="true"/>
            <p:nvPr/>
          </p:nvSpPr>
          <p:spPr>
            <a:xfrm>
              <a:off x="0" y="66675"/>
              <a:ext cx="22707600" cy="2584451"/>
            </a:xfrm>
            <a:prstGeom prst="rect">
              <a:avLst/>
            </a:prstGeom>
          </p:spPr>
          <p:txBody>
            <a:bodyPr anchor="ctr" rtlCol="false" tIns="0" lIns="0" bIns="0" rIns="0"/>
            <a:lstStyle/>
            <a:p>
              <a:pPr algn="l">
                <a:lnSpc>
                  <a:spcPts val="7128"/>
                </a:lnSpc>
              </a:pPr>
              <a:r>
                <a:rPr lang="en-US" sz="6600" b="true">
                  <a:solidFill>
                    <a:srgbClr val="000000"/>
                  </a:solidFill>
                  <a:latin typeface="Aptos Bold"/>
                  <a:ea typeface="Aptos Bold"/>
                  <a:cs typeface="Aptos Bold"/>
                  <a:sym typeface="Aptos Bold"/>
                </a:rPr>
                <a:t>Annexure 1: Supporting Media &amp; Documents </a:t>
              </a:r>
            </a:p>
          </p:txBody>
        </p:sp>
      </p:grpSp>
      <p:sp>
        <p:nvSpPr>
          <p:cNvPr name="TextBox 6" id="6"/>
          <p:cNvSpPr txBox="true"/>
          <p:nvPr/>
        </p:nvSpPr>
        <p:spPr>
          <a:xfrm rot="0">
            <a:off x="1257300" y="3298888"/>
            <a:ext cx="16286607" cy="5324475"/>
          </a:xfrm>
          <a:prstGeom prst="rect">
            <a:avLst/>
          </a:prstGeom>
        </p:spPr>
        <p:txBody>
          <a:bodyPr anchor="t" rtlCol="false" tIns="0" lIns="0" bIns="0" rIns="0">
            <a:spAutoFit/>
          </a:bodyPr>
          <a:lstStyle/>
          <a:p>
            <a:pPr algn="l">
              <a:lnSpc>
                <a:spcPts val="3240"/>
              </a:lnSpc>
            </a:pPr>
            <a:r>
              <a:rPr lang="en-US" sz="2700" b="true">
                <a:solidFill>
                  <a:srgbClr val="000000"/>
                </a:solidFill>
                <a:latin typeface="Aptos Bold"/>
                <a:ea typeface="Aptos Bold"/>
                <a:cs typeface="Aptos Bold"/>
                <a:sym typeface="Aptos Bold"/>
              </a:rPr>
              <a:t>Instructions:</a:t>
            </a:r>
          </a:p>
          <a:p>
            <a:pPr algn="l">
              <a:lnSpc>
                <a:spcPts val="3240"/>
              </a:lnSpc>
            </a:pPr>
          </a:p>
          <a:p>
            <a:pPr algn="l" marL="488632" indent="-244316" lvl="1">
              <a:lnSpc>
                <a:spcPts val="3240"/>
              </a:lnSpc>
              <a:buFont typeface="Arial"/>
              <a:buChar char="•"/>
            </a:pPr>
            <a:r>
              <a:rPr lang="en-US" sz="2700">
                <a:solidFill>
                  <a:srgbClr val="000000"/>
                </a:solidFill>
                <a:latin typeface="Aptos"/>
                <a:ea typeface="Aptos"/>
                <a:cs typeface="Aptos"/>
                <a:sym typeface="Aptos"/>
              </a:rPr>
              <a:t>This annexure is to be filled for each type of supporting document provided.</a:t>
            </a:r>
          </a:p>
          <a:p>
            <a:pPr algn="l" marL="488632" indent="-244316" lvl="1">
              <a:lnSpc>
                <a:spcPts val="3240"/>
              </a:lnSpc>
              <a:buFont typeface="Arial"/>
              <a:buChar char="•"/>
            </a:pPr>
            <a:r>
              <a:rPr lang="en-US" sz="2700">
                <a:solidFill>
                  <a:srgbClr val="000000"/>
                </a:solidFill>
                <a:latin typeface="Aptos"/>
                <a:ea typeface="Aptos"/>
                <a:cs typeface="Aptos"/>
                <a:sym typeface="Aptos"/>
              </a:rPr>
              <a:t>Fill only for the relevant document categories applicable to your nomination.</a:t>
            </a:r>
          </a:p>
          <a:p>
            <a:pPr algn="l" marL="488632" indent="-244316" lvl="1">
              <a:lnSpc>
                <a:spcPts val="3240"/>
              </a:lnSpc>
              <a:buFont typeface="Arial"/>
              <a:buChar char="•"/>
            </a:pPr>
            <a:r>
              <a:rPr lang="en-US" sz="2700">
                <a:solidFill>
                  <a:srgbClr val="000000"/>
                </a:solidFill>
                <a:latin typeface="Aptos"/>
                <a:ea typeface="Aptos"/>
                <a:cs typeface="Aptos"/>
                <a:sym typeface="Aptos"/>
              </a:rPr>
              <a:t>All documents must be clearly labelled and referenced in the main form.</a:t>
            </a:r>
          </a:p>
          <a:p>
            <a:pPr algn="l" marL="488632" indent="-244316" lvl="1">
              <a:lnSpc>
                <a:spcPts val="3240"/>
              </a:lnSpc>
              <a:buFont typeface="Arial"/>
              <a:buChar char="•"/>
            </a:pPr>
            <a:r>
              <a:rPr lang="en-US" sz="2700">
                <a:solidFill>
                  <a:srgbClr val="000000"/>
                </a:solidFill>
                <a:latin typeface="Aptos"/>
                <a:ea typeface="Aptos"/>
                <a:cs typeface="Aptos"/>
                <a:sym typeface="Aptos"/>
              </a:rPr>
              <a:t>By filling this annexure, you confirm authorisation to share the attached materials and that no confidentiality or legal obligations are breached.</a:t>
            </a:r>
          </a:p>
          <a:p>
            <a:pPr algn="l" marL="488632" indent="-244316" lvl="1">
              <a:lnSpc>
                <a:spcPts val="3240"/>
              </a:lnSpc>
              <a:buFont typeface="Arial"/>
              <a:buChar char="•"/>
            </a:pPr>
            <a:r>
              <a:rPr lang="en-US" sz="2700">
                <a:solidFill>
                  <a:srgbClr val="000000"/>
                </a:solidFill>
                <a:latin typeface="Aptos"/>
                <a:ea typeface="Aptos"/>
                <a:cs typeface="Aptos"/>
                <a:sym typeface="Aptos"/>
              </a:rPr>
              <a:t>Fill in the details for each relevant supporting document type applicable to your nomination.</a:t>
            </a:r>
          </a:p>
          <a:p>
            <a:pPr algn="l" marL="488632" indent="-244316" lvl="1">
              <a:lnSpc>
                <a:spcPts val="3240"/>
              </a:lnSpc>
              <a:buFont typeface="Arial"/>
              <a:buChar char="•"/>
            </a:pPr>
            <a:r>
              <a:rPr lang="en-US" sz="2700">
                <a:solidFill>
                  <a:srgbClr val="000000"/>
                </a:solidFill>
                <a:latin typeface="Aptos"/>
                <a:ea typeface="Aptos"/>
                <a:cs typeface="Aptos"/>
                <a:sym typeface="Aptos"/>
              </a:rPr>
              <a:t>For documents that are not applicable, mark as N/A.</a:t>
            </a:r>
          </a:p>
          <a:p>
            <a:pPr algn="l" marL="488632" indent="-244316" lvl="1">
              <a:lnSpc>
                <a:spcPts val="3240"/>
              </a:lnSpc>
              <a:buFont typeface="Arial"/>
              <a:buChar char="•"/>
            </a:pPr>
            <a:r>
              <a:rPr lang="en-US" sz="2700">
                <a:solidFill>
                  <a:srgbClr val="000000"/>
                </a:solidFill>
                <a:latin typeface="Aptos"/>
                <a:ea typeface="Aptos"/>
                <a:cs typeface="Aptos"/>
                <a:sym typeface="Aptos"/>
              </a:rPr>
              <a:t>Provide concise descriptions — maximum 50 words per field.</a:t>
            </a:r>
          </a:p>
          <a:p>
            <a:pPr algn="l" marL="488632" indent="-244316" lvl="1">
              <a:lnSpc>
                <a:spcPts val="3240"/>
              </a:lnSpc>
              <a:buFont typeface="Arial"/>
              <a:buChar char="•"/>
            </a:pPr>
            <a:r>
              <a:rPr lang="en-US" sz="2700">
                <a:solidFill>
                  <a:srgbClr val="000000"/>
                </a:solidFill>
                <a:latin typeface="Aptos"/>
                <a:ea typeface="Aptos"/>
                <a:cs typeface="Aptos"/>
                <a:sym typeface="Aptos"/>
              </a:rPr>
              <a:t>Snapshots of key documents should be attached on the next slide for jury reference.</a:t>
            </a:r>
          </a:p>
          <a:p>
            <a:pPr algn="l" marL="488632" indent="-244316" lvl="1">
              <a:lnSpc>
                <a:spcPts val="3240"/>
              </a:lnSpc>
              <a:buFont typeface="Arial"/>
              <a:buChar char="•"/>
            </a:pPr>
            <a:r>
              <a:rPr lang="en-US" sz="2700">
                <a:solidFill>
                  <a:srgbClr val="000000"/>
                </a:solidFill>
                <a:latin typeface="Aptos"/>
                <a:ea typeface="Aptos"/>
                <a:cs typeface="Aptos"/>
                <a:sym typeface="Aptos"/>
              </a:rPr>
              <a:t>All documents listed here must be embedded in the nomination file and comply with confidentiality rules.</a:t>
            </a:r>
          </a:p>
          <a:p>
            <a:pPr algn="l" marL="488632" indent="-244316" lvl="1">
              <a:lnSpc>
                <a:spcPts val="3240"/>
              </a:lnSpc>
            </a:pPr>
          </a:p>
        </p:txBody>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6666" r="0" b="-16666"/>
            </a:stretch>
          </a:blipFill>
        </p:spPr>
      </p:sp>
      <p:grpSp>
        <p:nvGrpSpPr>
          <p:cNvPr name="Group 3" id="3"/>
          <p:cNvGrpSpPr/>
          <p:nvPr/>
        </p:nvGrpSpPr>
        <p:grpSpPr>
          <a:xfrm rot="0">
            <a:off x="411480" y="370266"/>
            <a:ext cx="17679924" cy="1316868"/>
            <a:chOff x="0" y="0"/>
            <a:chExt cx="23573232" cy="1755824"/>
          </a:xfrm>
        </p:grpSpPr>
        <p:sp>
          <p:nvSpPr>
            <p:cNvPr name="Freeform 4" id="4"/>
            <p:cNvSpPr/>
            <p:nvPr/>
          </p:nvSpPr>
          <p:spPr>
            <a:xfrm flipH="false" flipV="false" rot="0">
              <a:off x="0" y="0"/>
              <a:ext cx="23573232" cy="1755824"/>
            </a:xfrm>
            <a:custGeom>
              <a:avLst/>
              <a:gdLst/>
              <a:ahLst/>
              <a:cxnLst/>
              <a:rect r="r" b="b" t="t" l="l"/>
              <a:pathLst>
                <a:path h="1755824" w="23573232">
                  <a:moveTo>
                    <a:pt x="0" y="0"/>
                  </a:moveTo>
                  <a:lnTo>
                    <a:pt x="23573232" y="0"/>
                  </a:lnTo>
                  <a:lnTo>
                    <a:pt x="23573232" y="1755824"/>
                  </a:lnTo>
                  <a:lnTo>
                    <a:pt x="0" y="1755824"/>
                  </a:lnTo>
                  <a:close/>
                </a:path>
              </a:pathLst>
            </a:custGeom>
            <a:solidFill>
              <a:srgbClr val="000000">
                <a:alpha val="0"/>
              </a:srgbClr>
            </a:solidFill>
          </p:spPr>
        </p:sp>
        <p:sp>
          <p:nvSpPr>
            <p:cNvPr name="TextBox 5" id="5"/>
            <p:cNvSpPr txBox="true"/>
            <p:nvPr/>
          </p:nvSpPr>
          <p:spPr>
            <a:xfrm>
              <a:off x="0" y="66675"/>
              <a:ext cx="23573232" cy="1689149"/>
            </a:xfrm>
            <a:prstGeom prst="rect">
              <a:avLst/>
            </a:prstGeom>
          </p:spPr>
          <p:txBody>
            <a:bodyPr anchor="ctr" rtlCol="false" tIns="0" lIns="0" bIns="0" rIns="0"/>
            <a:lstStyle/>
            <a:p>
              <a:pPr algn="l">
                <a:lnSpc>
                  <a:spcPts val="7128"/>
                </a:lnSpc>
              </a:pPr>
              <a:r>
                <a:rPr lang="en-US" sz="6600" b="true">
                  <a:solidFill>
                    <a:srgbClr val="000000"/>
                  </a:solidFill>
                  <a:latin typeface="Aptos Bold"/>
                  <a:ea typeface="Aptos Bold"/>
                  <a:cs typeface="Aptos Bold"/>
                  <a:sym typeface="Aptos Bold"/>
                </a:rPr>
                <a:t>Annexure 1: Supporting Media &amp; Documents  </a:t>
              </a:r>
            </a:p>
          </p:txBody>
        </p:sp>
      </p:grpSp>
      <p:grpSp>
        <p:nvGrpSpPr>
          <p:cNvPr name="Group 6" id="6"/>
          <p:cNvGrpSpPr/>
          <p:nvPr/>
        </p:nvGrpSpPr>
        <p:grpSpPr>
          <a:xfrm rot="0">
            <a:off x="411480" y="1772043"/>
            <a:ext cx="17679924" cy="880395"/>
            <a:chOff x="0" y="0"/>
            <a:chExt cx="23573232" cy="1173860"/>
          </a:xfrm>
        </p:grpSpPr>
        <p:sp>
          <p:nvSpPr>
            <p:cNvPr name="Freeform 7" id="7"/>
            <p:cNvSpPr/>
            <p:nvPr/>
          </p:nvSpPr>
          <p:spPr>
            <a:xfrm flipH="false" flipV="false" rot="0">
              <a:off x="19549" y="19050"/>
              <a:ext cx="23534134" cy="1135761"/>
            </a:xfrm>
            <a:custGeom>
              <a:avLst/>
              <a:gdLst/>
              <a:ahLst/>
              <a:cxnLst/>
              <a:rect r="r" b="b" t="t" l="l"/>
              <a:pathLst>
                <a:path h="1135761" w="23534134">
                  <a:moveTo>
                    <a:pt x="0" y="0"/>
                  </a:moveTo>
                  <a:lnTo>
                    <a:pt x="23534134" y="0"/>
                  </a:lnTo>
                  <a:lnTo>
                    <a:pt x="23534134" y="1135761"/>
                  </a:lnTo>
                  <a:lnTo>
                    <a:pt x="0" y="1135761"/>
                  </a:lnTo>
                  <a:close/>
                </a:path>
              </a:pathLst>
            </a:custGeom>
            <a:solidFill>
              <a:srgbClr val="156082"/>
            </a:solidFill>
          </p:spPr>
        </p:sp>
        <p:sp>
          <p:nvSpPr>
            <p:cNvPr name="Freeform 8" id="8"/>
            <p:cNvSpPr/>
            <p:nvPr/>
          </p:nvSpPr>
          <p:spPr>
            <a:xfrm flipH="false" flipV="false" rot="0">
              <a:off x="0" y="0"/>
              <a:ext cx="23573232" cy="1173861"/>
            </a:xfrm>
            <a:custGeom>
              <a:avLst/>
              <a:gdLst/>
              <a:ahLst/>
              <a:cxnLst/>
              <a:rect r="r" b="b" t="t" l="l"/>
              <a:pathLst>
                <a:path h="1173861" w="23573232">
                  <a:moveTo>
                    <a:pt x="19549" y="0"/>
                  </a:moveTo>
                  <a:lnTo>
                    <a:pt x="23553683" y="0"/>
                  </a:lnTo>
                  <a:cubicBezTo>
                    <a:pt x="23564500" y="0"/>
                    <a:pt x="23573232" y="8509"/>
                    <a:pt x="23573232" y="19050"/>
                  </a:cubicBezTo>
                  <a:lnTo>
                    <a:pt x="23573232" y="1154811"/>
                  </a:lnTo>
                  <a:cubicBezTo>
                    <a:pt x="23573232" y="1165352"/>
                    <a:pt x="23564500" y="1173861"/>
                    <a:pt x="23553683" y="1173861"/>
                  </a:cubicBezTo>
                  <a:lnTo>
                    <a:pt x="19549" y="1173861"/>
                  </a:lnTo>
                  <a:cubicBezTo>
                    <a:pt x="8732" y="1173861"/>
                    <a:pt x="0" y="1165352"/>
                    <a:pt x="0" y="1154811"/>
                  </a:cubicBezTo>
                  <a:lnTo>
                    <a:pt x="0" y="19050"/>
                  </a:lnTo>
                  <a:cubicBezTo>
                    <a:pt x="0" y="8509"/>
                    <a:pt x="8732" y="0"/>
                    <a:pt x="19549" y="0"/>
                  </a:cubicBezTo>
                  <a:moveTo>
                    <a:pt x="19549" y="38100"/>
                  </a:moveTo>
                  <a:lnTo>
                    <a:pt x="19549" y="19050"/>
                  </a:lnTo>
                  <a:lnTo>
                    <a:pt x="39098" y="19050"/>
                  </a:lnTo>
                  <a:lnTo>
                    <a:pt x="39098" y="1154811"/>
                  </a:lnTo>
                  <a:lnTo>
                    <a:pt x="19549" y="1154811"/>
                  </a:lnTo>
                  <a:lnTo>
                    <a:pt x="19549" y="1135761"/>
                  </a:lnTo>
                  <a:lnTo>
                    <a:pt x="23553683" y="1135761"/>
                  </a:lnTo>
                  <a:lnTo>
                    <a:pt x="23553683" y="1154811"/>
                  </a:lnTo>
                  <a:lnTo>
                    <a:pt x="23534134" y="1154811"/>
                  </a:lnTo>
                  <a:lnTo>
                    <a:pt x="23534134" y="19050"/>
                  </a:lnTo>
                  <a:lnTo>
                    <a:pt x="23553683" y="19050"/>
                  </a:lnTo>
                  <a:lnTo>
                    <a:pt x="23553683" y="38100"/>
                  </a:lnTo>
                  <a:lnTo>
                    <a:pt x="19549" y="38100"/>
                  </a:lnTo>
                  <a:close/>
                </a:path>
              </a:pathLst>
            </a:custGeom>
            <a:solidFill>
              <a:srgbClr val="042433"/>
            </a:solidFill>
          </p:spPr>
        </p:sp>
        <p:sp>
          <p:nvSpPr>
            <p:cNvPr name="TextBox 9" id="9"/>
            <p:cNvSpPr txBox="true"/>
            <p:nvPr/>
          </p:nvSpPr>
          <p:spPr>
            <a:xfrm>
              <a:off x="0" y="0"/>
              <a:ext cx="23573232" cy="1173860"/>
            </a:xfrm>
            <a:prstGeom prst="rect">
              <a:avLst/>
            </a:prstGeom>
          </p:spPr>
          <p:txBody>
            <a:bodyPr anchor="ctr" rtlCol="false" tIns="50800" lIns="50800" bIns="50800" rIns="50800"/>
            <a:lstStyle/>
            <a:p>
              <a:pPr algn="l">
                <a:lnSpc>
                  <a:spcPts val="3960"/>
                </a:lnSpc>
              </a:pPr>
              <a:r>
                <a:rPr lang="en-US" sz="3300" b="true">
                  <a:solidFill>
                    <a:srgbClr val="FFFFFF"/>
                  </a:solidFill>
                  <a:latin typeface="Aptos Bold"/>
                  <a:ea typeface="Aptos Bold"/>
                  <a:cs typeface="Aptos Bold"/>
                  <a:sym typeface="Aptos Bold"/>
                </a:rPr>
                <a:t>GUIDE TO APPLICABLE DOCUMENTS</a:t>
              </a:r>
            </a:p>
          </p:txBody>
        </p:sp>
      </p:grpSp>
      <p:graphicFrame>
        <p:nvGraphicFramePr>
          <p:cNvPr name="Table 10" id="10"/>
          <p:cNvGraphicFramePr>
            <a:graphicFrameLocks noGrp="true"/>
          </p:cNvGraphicFramePr>
          <p:nvPr/>
        </p:nvGraphicFramePr>
        <p:xfrm>
          <a:off x="411480" y="2836267"/>
          <a:ext cx="17679924" cy="7223561"/>
        </p:xfrm>
        <a:graphic>
          <a:graphicData uri="http://schemas.openxmlformats.org/drawingml/2006/table">
            <a:tbl>
              <a:tblPr/>
              <a:tblGrid>
                <a:gridCol w="7959219"/>
                <a:gridCol w="9720705"/>
              </a:tblGrid>
              <a:tr h="591590">
                <a:tc>
                  <a:txBody>
                    <a:bodyPr anchor="t" rtlCol="false"/>
                    <a:lstStyle/>
                    <a:p>
                      <a:pPr algn="l">
                        <a:lnSpc>
                          <a:spcPts val="2700"/>
                        </a:lnSpc>
                        <a:defRPr/>
                      </a:pPr>
                      <a:r>
                        <a:rPr lang="en-US" sz="2250" b="true">
                          <a:solidFill>
                            <a:srgbClr val="000000"/>
                          </a:solidFill>
                          <a:latin typeface="Aptos Bold"/>
                          <a:ea typeface="Aptos Bold"/>
                          <a:cs typeface="Aptos Bold"/>
                          <a:sym typeface="Aptos Bold"/>
                        </a:rPr>
                        <a:t>Document Type</a:t>
                      </a:r>
                      <a:endParaRPr lang="en-US" sz="1100"/>
                    </a:p>
                  </a:txBody>
                  <a:tcPr marL="73751" marR="73751" marT="73751" marB="73751" anchor="ctr">
                    <a:lnL cmpd="sng" algn="ctr" cap="flat" w="12700">
                      <a:solidFill>
                        <a:srgbClr val="000000"/>
                      </a:solidFill>
                      <a:prstDash val="solid"/>
                      <a:round/>
                      <a:headEnd type="none" w="med" len="med"/>
                      <a:tailEnd type="none" w="med" len="med"/>
                    </a:lnL>
                    <a:lnR cmpd="sng" algn="ctr" cap="flat" w="12700">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tcPr>
                </a:tc>
                <a:tc>
                  <a:txBody>
                    <a:bodyPr anchor="t" rtlCol="false"/>
                    <a:lstStyle/>
                    <a:p>
                      <a:pPr algn="l">
                        <a:lnSpc>
                          <a:spcPts val="2700"/>
                        </a:lnSpc>
                        <a:defRPr/>
                      </a:pPr>
                      <a:r>
                        <a:rPr lang="en-US" sz="2250" b="true">
                          <a:solidFill>
                            <a:srgbClr val="000000"/>
                          </a:solidFill>
                          <a:latin typeface="Aptos Bold"/>
                          <a:ea typeface="Aptos Bold"/>
                          <a:cs typeface="Aptos Bold"/>
                          <a:sym typeface="Aptos Bold"/>
                        </a:rPr>
                        <a:t>Description / Purpose</a:t>
                      </a:r>
                      <a:endParaRPr lang="en-US" sz="1100"/>
                    </a:p>
                  </a:txBody>
                  <a:tcPr marL="73751" marR="73751" marT="73751" marB="73751" anchor="ctr">
                    <a:lnL cmpd="sng" algn="ctr" cap="flat" w="12700">
                      <a:solidFill>
                        <a:srgbClr val="000000"/>
                      </a:solidFill>
                      <a:prstDash val="solid"/>
                      <a:round/>
                      <a:headEnd type="none" w="med" len="med"/>
                      <a:tailEnd type="none" w="med" len="med"/>
                    </a:lnL>
                    <a:lnR cmpd="sng" algn="ctr" cap="flat" w="12700">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tcPr>
                </a:tc>
              </a:tr>
              <a:tr h="935094">
                <a:tc>
                  <a:txBody>
                    <a:bodyPr anchor="t" rtlCol="false"/>
                    <a:lstStyle/>
                    <a:p>
                      <a:pPr algn="l">
                        <a:lnSpc>
                          <a:spcPts val="2700"/>
                        </a:lnSpc>
                        <a:defRPr/>
                      </a:pPr>
                      <a:r>
                        <a:rPr lang="en-US" sz="2250">
                          <a:solidFill>
                            <a:srgbClr val="000000"/>
                          </a:solidFill>
                          <a:latin typeface="Aptos"/>
                          <a:ea typeface="Aptos"/>
                          <a:cs typeface="Aptos"/>
                          <a:sym typeface="Aptos"/>
                        </a:rPr>
                        <a:t>Case Studies / Project Reports</a:t>
                      </a:r>
                      <a:endParaRPr lang="en-US" sz="1100"/>
                    </a:p>
                  </a:txBody>
                  <a:tcPr marL="73751" marR="73751" marT="73751" marB="73751" anchor="ctr">
                    <a:lnL cmpd="sng" algn="ctr" cap="flat" w="12700">
                      <a:solidFill>
                        <a:srgbClr val="000000"/>
                      </a:solidFill>
                      <a:prstDash val="solid"/>
                      <a:round/>
                      <a:headEnd type="none" w="med" len="med"/>
                      <a:tailEnd type="none" w="med" len="med"/>
                    </a:lnL>
                    <a:lnR cmpd="sng" algn="ctr" cap="flat" w="12700">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tcPr>
                </a:tc>
                <a:tc>
                  <a:txBody>
                    <a:bodyPr anchor="t" rtlCol="false"/>
                    <a:lstStyle/>
                    <a:p>
                      <a:pPr algn="l">
                        <a:lnSpc>
                          <a:spcPts val="2700"/>
                        </a:lnSpc>
                        <a:defRPr/>
                      </a:pPr>
                      <a:r>
                        <a:rPr lang="en-US" sz="2250">
                          <a:solidFill>
                            <a:srgbClr val="000000"/>
                          </a:solidFill>
                          <a:latin typeface="Aptos"/>
                          <a:ea typeface="Aptos"/>
                          <a:cs typeface="Aptos"/>
                          <a:sym typeface="Aptos"/>
                        </a:rPr>
                        <a:t>Detailed write-ups or presentations highlighting the project/company’s objectives, process, and achievements.</a:t>
                      </a:r>
                      <a:endParaRPr lang="en-US" sz="1100"/>
                    </a:p>
                  </a:txBody>
                  <a:tcPr marL="73751" marR="73751" marT="73751" marB="73751" anchor="ctr">
                    <a:lnL cmpd="sng" algn="ctr" cap="flat" w="12700">
                      <a:solidFill>
                        <a:srgbClr val="000000"/>
                      </a:solidFill>
                      <a:prstDash val="solid"/>
                      <a:round/>
                      <a:headEnd type="none" w="med" len="med"/>
                      <a:tailEnd type="none" w="med" len="med"/>
                    </a:lnL>
                    <a:lnR cmpd="sng" algn="ctr" cap="flat" w="12700">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tcPr>
                </a:tc>
              </a:tr>
              <a:tr h="935094">
                <a:tc>
                  <a:txBody>
                    <a:bodyPr anchor="t" rtlCol="false"/>
                    <a:lstStyle/>
                    <a:p>
                      <a:pPr algn="l">
                        <a:lnSpc>
                          <a:spcPts val="2700"/>
                        </a:lnSpc>
                        <a:defRPr/>
                      </a:pPr>
                      <a:r>
                        <a:rPr lang="en-US" sz="2250">
                          <a:solidFill>
                            <a:srgbClr val="000000"/>
                          </a:solidFill>
                          <a:latin typeface="Aptos"/>
                          <a:ea typeface="Aptos"/>
                          <a:cs typeface="Aptos"/>
                          <a:sym typeface="Aptos"/>
                        </a:rPr>
                        <a:t>News Coverage / Press Releases</a:t>
                      </a:r>
                      <a:endParaRPr lang="en-US" sz="1100"/>
                    </a:p>
                  </a:txBody>
                  <a:tcPr marL="73751" marR="73751" marT="73751" marB="73751" anchor="ctr">
                    <a:lnL cmpd="sng" algn="ctr" cap="flat" w="12700">
                      <a:solidFill>
                        <a:srgbClr val="000000"/>
                      </a:solidFill>
                      <a:prstDash val="solid"/>
                      <a:round/>
                      <a:headEnd type="none" w="med" len="med"/>
                      <a:tailEnd type="none" w="med" len="med"/>
                    </a:lnL>
                    <a:lnR cmpd="sng" algn="ctr" cap="flat" w="12700">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tcPr>
                </a:tc>
                <a:tc>
                  <a:txBody>
                    <a:bodyPr anchor="t" rtlCol="false"/>
                    <a:lstStyle/>
                    <a:p>
                      <a:pPr algn="l">
                        <a:lnSpc>
                          <a:spcPts val="2700"/>
                        </a:lnSpc>
                        <a:defRPr/>
                      </a:pPr>
                      <a:r>
                        <a:rPr lang="en-US" sz="2250">
                          <a:solidFill>
                            <a:srgbClr val="000000"/>
                          </a:solidFill>
                          <a:latin typeface="Aptos"/>
                          <a:ea typeface="Aptos"/>
                          <a:cs typeface="Aptos"/>
                          <a:sym typeface="Aptos"/>
                        </a:rPr>
                        <a:t>Any published articles, news clippings, or official press releases related to the project/company.</a:t>
                      </a:r>
                      <a:endParaRPr lang="en-US" sz="1100"/>
                    </a:p>
                  </a:txBody>
                  <a:tcPr marL="73751" marR="73751" marT="73751" marB="73751" anchor="ctr">
                    <a:lnL cmpd="sng" algn="ctr" cap="flat" w="12700">
                      <a:solidFill>
                        <a:srgbClr val="000000"/>
                      </a:solidFill>
                      <a:prstDash val="solid"/>
                      <a:round/>
                      <a:headEnd type="none" w="med" len="med"/>
                      <a:tailEnd type="none" w="med" len="med"/>
                    </a:lnL>
                    <a:lnR cmpd="sng" algn="ctr" cap="flat" w="12700">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tcPr>
                </a:tc>
              </a:tr>
              <a:tr h="935094">
                <a:tc>
                  <a:txBody>
                    <a:bodyPr anchor="t" rtlCol="false"/>
                    <a:lstStyle/>
                    <a:p>
                      <a:pPr algn="l">
                        <a:lnSpc>
                          <a:spcPts val="2700"/>
                        </a:lnSpc>
                        <a:defRPr/>
                      </a:pPr>
                      <a:r>
                        <a:rPr lang="en-US" sz="2250">
                          <a:solidFill>
                            <a:srgbClr val="000000"/>
                          </a:solidFill>
                          <a:latin typeface="Aptos"/>
                          <a:ea typeface="Aptos"/>
                          <a:cs typeface="Aptos"/>
                          <a:sym typeface="Aptos"/>
                        </a:rPr>
                        <a:t>Certificates / Awards</a:t>
                      </a:r>
                      <a:endParaRPr lang="en-US" sz="1100"/>
                    </a:p>
                  </a:txBody>
                  <a:tcPr marL="73751" marR="73751" marT="73751" marB="73751" anchor="ctr">
                    <a:lnL cmpd="sng" algn="ctr" cap="flat" w="12700">
                      <a:solidFill>
                        <a:srgbClr val="000000"/>
                      </a:solidFill>
                      <a:prstDash val="solid"/>
                      <a:round/>
                      <a:headEnd type="none" w="med" len="med"/>
                      <a:tailEnd type="none" w="med" len="med"/>
                    </a:lnL>
                    <a:lnR cmpd="sng" algn="ctr" cap="flat" w="12700">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tcPr>
                </a:tc>
                <a:tc>
                  <a:txBody>
                    <a:bodyPr anchor="t" rtlCol="false"/>
                    <a:lstStyle/>
                    <a:p>
                      <a:pPr algn="l">
                        <a:lnSpc>
                          <a:spcPts val="2700"/>
                        </a:lnSpc>
                        <a:defRPr/>
                      </a:pPr>
                      <a:r>
                        <a:rPr lang="en-US" sz="2250">
                          <a:solidFill>
                            <a:srgbClr val="000000"/>
                          </a:solidFill>
                          <a:latin typeface="Aptos"/>
                          <a:ea typeface="Aptos"/>
                          <a:cs typeface="Aptos"/>
                          <a:sym typeface="Aptos"/>
                        </a:rPr>
                        <a:t>Copies of certifications, recognitions, or awards relevant to the nominated category.</a:t>
                      </a:r>
                      <a:endParaRPr lang="en-US" sz="1100"/>
                    </a:p>
                  </a:txBody>
                  <a:tcPr marL="73751" marR="73751" marT="73751" marB="73751" anchor="ctr">
                    <a:lnL cmpd="sng" algn="ctr" cap="flat" w="12700">
                      <a:solidFill>
                        <a:srgbClr val="000000"/>
                      </a:solidFill>
                      <a:prstDash val="solid"/>
                      <a:round/>
                      <a:headEnd type="none" w="med" len="med"/>
                      <a:tailEnd type="none" w="med" len="med"/>
                    </a:lnL>
                    <a:lnR cmpd="sng" algn="ctr" cap="flat" w="12700">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tcPr>
                </a:tc>
              </a:tr>
              <a:tr h="935094">
                <a:tc>
                  <a:txBody>
                    <a:bodyPr anchor="t" rtlCol="false"/>
                    <a:lstStyle/>
                    <a:p>
                      <a:pPr algn="l">
                        <a:lnSpc>
                          <a:spcPts val="2700"/>
                        </a:lnSpc>
                        <a:defRPr/>
                      </a:pPr>
                      <a:r>
                        <a:rPr lang="en-US" sz="2250">
                          <a:solidFill>
                            <a:srgbClr val="000000"/>
                          </a:solidFill>
                          <a:latin typeface="Aptos"/>
                          <a:ea typeface="Aptos"/>
                          <a:cs typeface="Aptos"/>
                          <a:sym typeface="Aptos"/>
                        </a:rPr>
                        <a:t>Regulatory Approvals / Compliance Certificates</a:t>
                      </a:r>
                      <a:endParaRPr lang="en-US" sz="1100"/>
                    </a:p>
                  </a:txBody>
                  <a:tcPr marL="73751" marR="73751" marT="73751" marB="73751" anchor="ctr">
                    <a:lnL cmpd="sng" algn="ctr" cap="flat" w="12700">
                      <a:solidFill>
                        <a:srgbClr val="000000"/>
                      </a:solidFill>
                      <a:prstDash val="solid"/>
                      <a:round/>
                      <a:headEnd type="none" w="med" len="med"/>
                      <a:tailEnd type="none" w="med" len="med"/>
                    </a:lnL>
                    <a:lnR cmpd="sng" algn="ctr" cap="flat" w="12700">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tcPr>
                </a:tc>
                <a:tc>
                  <a:txBody>
                    <a:bodyPr anchor="t" rtlCol="false"/>
                    <a:lstStyle/>
                    <a:p>
                      <a:pPr algn="l">
                        <a:lnSpc>
                          <a:spcPts val="2700"/>
                        </a:lnSpc>
                        <a:defRPr/>
                      </a:pPr>
                      <a:r>
                        <a:rPr lang="en-US" sz="2250">
                          <a:solidFill>
                            <a:srgbClr val="000000"/>
                          </a:solidFill>
                          <a:latin typeface="Aptos"/>
                          <a:ea typeface="Aptos"/>
                          <a:cs typeface="Aptos"/>
                          <a:sym typeface="Aptos"/>
                        </a:rPr>
                        <a:t>Any licences, permits, or compliance confirmations issued by relevant authorities.</a:t>
                      </a:r>
                      <a:endParaRPr lang="en-US" sz="1100"/>
                    </a:p>
                  </a:txBody>
                  <a:tcPr marL="73751" marR="73751" marT="73751" marB="73751" anchor="ctr">
                    <a:lnL cmpd="sng" algn="ctr" cap="flat" w="12700">
                      <a:solidFill>
                        <a:srgbClr val="000000"/>
                      </a:solidFill>
                      <a:prstDash val="solid"/>
                      <a:round/>
                      <a:headEnd type="none" w="med" len="med"/>
                      <a:tailEnd type="none" w="med" len="med"/>
                    </a:lnL>
                    <a:lnR cmpd="sng" algn="ctr" cap="flat" w="12700">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tcPr>
                </a:tc>
              </a:tr>
              <a:tr h="935094">
                <a:tc>
                  <a:txBody>
                    <a:bodyPr anchor="t" rtlCol="false"/>
                    <a:lstStyle/>
                    <a:p>
                      <a:pPr algn="l">
                        <a:lnSpc>
                          <a:spcPts val="2700"/>
                        </a:lnSpc>
                        <a:defRPr/>
                      </a:pPr>
                      <a:r>
                        <a:rPr lang="en-US" sz="2250">
                          <a:solidFill>
                            <a:srgbClr val="000000"/>
                          </a:solidFill>
                          <a:latin typeface="Aptos"/>
                          <a:ea typeface="Aptos"/>
                          <a:cs typeface="Aptos"/>
                          <a:sym typeface="Aptos"/>
                        </a:rPr>
                        <a:t>Photographs (JPEG/PNG)</a:t>
                      </a:r>
                      <a:endParaRPr lang="en-US" sz="1100"/>
                    </a:p>
                  </a:txBody>
                  <a:tcPr marL="73751" marR="73751" marT="73751" marB="73751" anchor="ctr">
                    <a:lnL cmpd="sng" algn="ctr" cap="flat" w="12700">
                      <a:solidFill>
                        <a:srgbClr val="000000"/>
                      </a:solidFill>
                      <a:prstDash val="solid"/>
                      <a:round/>
                      <a:headEnd type="none" w="med" len="med"/>
                      <a:tailEnd type="none" w="med" len="med"/>
                    </a:lnL>
                    <a:lnR cmpd="sng" algn="ctr" cap="flat" w="12700">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tcPr>
                </a:tc>
                <a:tc>
                  <a:txBody>
                    <a:bodyPr anchor="t" rtlCol="false"/>
                    <a:lstStyle/>
                    <a:p>
                      <a:pPr algn="l">
                        <a:lnSpc>
                          <a:spcPts val="2700"/>
                        </a:lnSpc>
                        <a:defRPr/>
                      </a:pPr>
                      <a:r>
                        <a:rPr lang="en-US" sz="2250">
                          <a:solidFill>
                            <a:srgbClr val="000000"/>
                          </a:solidFill>
                          <a:latin typeface="Aptos"/>
                          <a:ea typeface="Aptos"/>
                          <a:cs typeface="Aptos"/>
                          <a:sym typeface="Aptos"/>
                        </a:rPr>
                        <a:t>High-quality images of the project site, facility, product, or event linked to the nomination. Each photo must have a caption.</a:t>
                      </a:r>
                      <a:endParaRPr lang="en-US" sz="1100"/>
                    </a:p>
                  </a:txBody>
                  <a:tcPr marL="73751" marR="73751" marT="73751" marB="73751" anchor="ctr">
                    <a:lnL cmpd="sng" algn="ctr" cap="flat" w="12700">
                      <a:solidFill>
                        <a:srgbClr val="000000"/>
                      </a:solidFill>
                      <a:prstDash val="solid"/>
                      <a:round/>
                      <a:headEnd type="none" w="med" len="med"/>
                      <a:tailEnd type="none" w="med" len="med"/>
                    </a:lnL>
                    <a:lnR cmpd="sng" algn="ctr" cap="flat" w="12700">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tcPr>
                </a:tc>
              </a:tr>
              <a:tr h="627987">
                <a:tc>
                  <a:txBody>
                    <a:bodyPr anchor="t" rtlCol="false"/>
                    <a:lstStyle/>
                    <a:p>
                      <a:pPr algn="l">
                        <a:lnSpc>
                          <a:spcPts val="2700"/>
                        </a:lnSpc>
                        <a:defRPr/>
                      </a:pPr>
                      <a:r>
                        <a:rPr lang="en-US" sz="2250">
                          <a:solidFill>
                            <a:srgbClr val="000000"/>
                          </a:solidFill>
                          <a:latin typeface="Aptos"/>
                          <a:ea typeface="Aptos"/>
                          <a:cs typeface="Aptos"/>
                          <a:sym typeface="Aptos"/>
                        </a:rPr>
                        <a:t>Testimonials / Letters of Appreciation</a:t>
                      </a:r>
                      <a:endParaRPr lang="en-US" sz="1100"/>
                    </a:p>
                  </a:txBody>
                  <a:tcPr marL="73751" marR="73751" marT="73751" marB="73751" anchor="ctr">
                    <a:lnL cmpd="sng" algn="ctr" cap="flat" w="12700">
                      <a:solidFill>
                        <a:srgbClr val="000000"/>
                      </a:solidFill>
                      <a:prstDash val="solid"/>
                      <a:round/>
                      <a:headEnd type="none" w="med" len="med"/>
                      <a:tailEnd type="none" w="med" len="med"/>
                    </a:lnL>
                    <a:lnR cmpd="sng" algn="ctr" cap="flat" w="12700">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tcPr>
                </a:tc>
                <a:tc>
                  <a:txBody>
                    <a:bodyPr anchor="t" rtlCol="false"/>
                    <a:lstStyle/>
                    <a:p>
                      <a:pPr algn="l">
                        <a:lnSpc>
                          <a:spcPts val="2700"/>
                        </a:lnSpc>
                        <a:defRPr/>
                      </a:pPr>
                      <a:r>
                        <a:rPr lang="en-US" sz="2250">
                          <a:solidFill>
                            <a:srgbClr val="000000"/>
                          </a:solidFill>
                          <a:latin typeface="Aptos"/>
                          <a:ea typeface="Aptos"/>
                          <a:cs typeface="Aptos"/>
                          <a:sym typeface="Aptos"/>
                        </a:rPr>
                        <a:t>Any endorsements or recommendations from clients, users, or partners.</a:t>
                      </a:r>
                      <a:endParaRPr lang="en-US" sz="1100"/>
                    </a:p>
                  </a:txBody>
                  <a:tcPr marL="73751" marR="73751" marT="73751" marB="73751" anchor="ctr">
                    <a:lnL cmpd="sng" algn="ctr" cap="flat" w="12700">
                      <a:solidFill>
                        <a:srgbClr val="000000"/>
                      </a:solidFill>
                      <a:prstDash val="solid"/>
                      <a:round/>
                      <a:headEnd type="none" w="med" len="med"/>
                      <a:tailEnd type="none" w="med" len="med"/>
                    </a:lnL>
                    <a:lnR cmpd="sng" algn="ctr" cap="flat" w="12700">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tcPr>
                </a:tc>
              </a:tr>
              <a:tr h="1328514">
                <a:tc>
                  <a:txBody>
                    <a:bodyPr anchor="t" rtlCol="false"/>
                    <a:lstStyle/>
                    <a:p>
                      <a:pPr algn="l">
                        <a:lnSpc>
                          <a:spcPts val="2700"/>
                        </a:lnSpc>
                        <a:defRPr/>
                      </a:pPr>
                      <a:r>
                        <a:rPr lang="en-US" sz="2250">
                          <a:solidFill>
                            <a:srgbClr val="000000"/>
                          </a:solidFill>
                          <a:latin typeface="Aptos"/>
                          <a:ea typeface="Aptos"/>
                          <a:cs typeface="Aptos"/>
                          <a:sym typeface="Aptos"/>
                        </a:rPr>
                        <a:t>R&amp;D / Technical Documentation (if applicable)</a:t>
                      </a:r>
                      <a:endParaRPr lang="en-US" sz="1100"/>
                    </a:p>
                  </a:txBody>
                  <a:tcPr marL="73751" marR="73751" marT="73751" marB="73751" anchor="ctr">
                    <a:lnL cmpd="sng" algn="ctr" cap="flat" w="12700">
                      <a:solidFill>
                        <a:srgbClr val="000000"/>
                      </a:solidFill>
                      <a:prstDash val="solid"/>
                      <a:round/>
                      <a:headEnd type="none" w="med" len="med"/>
                      <a:tailEnd type="none" w="med" len="med"/>
                    </a:lnL>
                    <a:lnR cmpd="sng" algn="ctr" cap="flat" w="12700">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tcPr>
                </a:tc>
                <a:tc>
                  <a:txBody>
                    <a:bodyPr anchor="t" rtlCol="false"/>
                    <a:lstStyle/>
                    <a:p>
                      <a:pPr algn="l">
                        <a:lnSpc>
                          <a:spcPts val="2700"/>
                        </a:lnSpc>
                        <a:defRPr/>
                      </a:pPr>
                      <a:r>
                        <a:rPr lang="en-US" sz="2250">
                          <a:solidFill>
                            <a:srgbClr val="000000"/>
                          </a:solidFill>
                          <a:latin typeface="Aptos"/>
                          <a:ea typeface="Aptos"/>
                          <a:cs typeface="Aptos"/>
                          <a:sym typeface="Aptos"/>
                        </a:rPr>
                        <a:t>Detailed technical specifications, patents, or design documents for innovations.</a:t>
                      </a:r>
                      <a:endParaRPr lang="en-US" sz="1100"/>
                    </a:p>
                  </a:txBody>
                  <a:tcPr marL="73751" marR="73751" marT="73751" marB="73751" anchor="ctr">
                    <a:lnL cmpd="sng" algn="ctr" cap="flat" w="12700">
                      <a:solidFill>
                        <a:srgbClr val="000000"/>
                      </a:solidFill>
                      <a:prstDash val="solid"/>
                      <a:round/>
                      <a:headEnd type="none" w="med" len="med"/>
                      <a:tailEnd type="none" w="med" len="med"/>
                    </a:lnL>
                    <a:lnR cmpd="sng" algn="ctr" cap="flat" w="12700">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tcPr>
                </a:tc>
              </a:tr>
            </a:tbl>
          </a:graphicData>
        </a:graphic>
      </p:graphicFrame>
      <p:sp>
        <p:nvSpPr>
          <p:cNvPr name="TextBox 11" id="11"/>
          <p:cNvSpPr txBox="true"/>
          <p:nvPr/>
        </p:nvSpPr>
        <p:spPr>
          <a:xfrm rot="0">
            <a:off x="16544014" y="1410093"/>
            <a:ext cx="1547390" cy="361950"/>
          </a:xfrm>
          <a:prstGeom prst="rect">
            <a:avLst/>
          </a:prstGeom>
        </p:spPr>
        <p:txBody>
          <a:bodyPr anchor="t" rtlCol="false" tIns="0" lIns="0" bIns="0" rIns="0">
            <a:spAutoFit/>
          </a:bodyPr>
          <a:lstStyle/>
          <a:p>
            <a:pPr algn="l">
              <a:lnSpc>
                <a:spcPts val="2880"/>
              </a:lnSpc>
            </a:pPr>
            <a:r>
              <a:rPr lang="en-US" sz="2400" b="true">
                <a:solidFill>
                  <a:srgbClr val="000000"/>
                </a:solidFill>
                <a:latin typeface="Aptos Bold"/>
                <a:ea typeface="Aptos Bold"/>
                <a:cs typeface="Aptos Bold"/>
                <a:sym typeface="Aptos Bold"/>
              </a:rPr>
              <a:t>(CONTD…)</a:t>
            </a:r>
          </a:p>
        </p:txBody>
      </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6666" r="0" b="-16666"/>
            </a:stretch>
          </a:blipFill>
        </p:spPr>
      </p:sp>
      <p:grpSp>
        <p:nvGrpSpPr>
          <p:cNvPr name="Group 3" id="3"/>
          <p:cNvGrpSpPr/>
          <p:nvPr/>
        </p:nvGrpSpPr>
        <p:grpSpPr>
          <a:xfrm rot="0">
            <a:off x="1054029" y="522713"/>
            <a:ext cx="15773400" cy="2154673"/>
            <a:chOff x="0" y="0"/>
            <a:chExt cx="21031200" cy="2872897"/>
          </a:xfrm>
        </p:grpSpPr>
        <p:sp>
          <p:nvSpPr>
            <p:cNvPr name="Freeform 4" id="4"/>
            <p:cNvSpPr/>
            <p:nvPr/>
          </p:nvSpPr>
          <p:spPr>
            <a:xfrm flipH="false" flipV="false" rot="0">
              <a:off x="0" y="0"/>
              <a:ext cx="21031200" cy="2872897"/>
            </a:xfrm>
            <a:custGeom>
              <a:avLst/>
              <a:gdLst/>
              <a:ahLst/>
              <a:cxnLst/>
              <a:rect r="r" b="b" t="t" l="l"/>
              <a:pathLst>
                <a:path h="2872897" w="21031200">
                  <a:moveTo>
                    <a:pt x="0" y="0"/>
                  </a:moveTo>
                  <a:lnTo>
                    <a:pt x="21031200" y="0"/>
                  </a:lnTo>
                  <a:lnTo>
                    <a:pt x="21031200" y="2872897"/>
                  </a:lnTo>
                  <a:lnTo>
                    <a:pt x="0" y="2872897"/>
                  </a:lnTo>
                  <a:close/>
                </a:path>
              </a:pathLst>
            </a:custGeom>
            <a:solidFill>
              <a:srgbClr val="000000">
                <a:alpha val="0"/>
              </a:srgbClr>
            </a:solidFill>
          </p:spPr>
        </p:sp>
        <p:sp>
          <p:nvSpPr>
            <p:cNvPr name="TextBox 5" id="5"/>
            <p:cNvSpPr txBox="true"/>
            <p:nvPr/>
          </p:nvSpPr>
          <p:spPr>
            <a:xfrm>
              <a:off x="0" y="66675"/>
              <a:ext cx="21031200" cy="2806222"/>
            </a:xfrm>
            <a:prstGeom prst="rect">
              <a:avLst/>
            </a:prstGeom>
          </p:spPr>
          <p:txBody>
            <a:bodyPr anchor="ctr" rtlCol="false" tIns="0" lIns="0" bIns="0" rIns="0"/>
            <a:lstStyle/>
            <a:p>
              <a:pPr algn="l">
                <a:lnSpc>
                  <a:spcPts val="7128"/>
                </a:lnSpc>
              </a:pPr>
              <a:r>
                <a:rPr lang="en-US" sz="6600" b="true">
                  <a:solidFill>
                    <a:srgbClr val="000000"/>
                  </a:solidFill>
                  <a:latin typeface="Aptos Bold"/>
                  <a:ea typeface="Aptos Bold"/>
                  <a:cs typeface="Aptos Bold"/>
                  <a:sym typeface="Aptos Bold"/>
                </a:rPr>
                <a:t>Annexure 1: Supporting Documents (Common Table)</a:t>
              </a:r>
            </a:p>
          </p:txBody>
        </p:sp>
      </p:grpSp>
      <p:graphicFrame>
        <p:nvGraphicFramePr>
          <p:cNvPr name="Table 6" id="6"/>
          <p:cNvGraphicFramePr>
            <a:graphicFrameLocks noGrp="true"/>
          </p:cNvGraphicFramePr>
          <p:nvPr/>
        </p:nvGraphicFramePr>
        <p:xfrm>
          <a:off x="1054029" y="2754768"/>
          <a:ext cx="16505323" cy="6649804"/>
        </p:xfrm>
        <a:graphic>
          <a:graphicData uri="http://schemas.openxmlformats.org/drawingml/2006/table">
            <a:tbl>
              <a:tblPr/>
              <a:tblGrid>
                <a:gridCol w="3104969"/>
                <a:gridCol w="2830035"/>
                <a:gridCol w="2180190"/>
                <a:gridCol w="2255172"/>
                <a:gridCol w="3154957"/>
                <a:gridCol w="2979999"/>
              </a:tblGrid>
              <a:tr h="642367">
                <a:tc>
                  <a:txBody>
                    <a:bodyPr anchor="t" rtlCol="false"/>
                    <a:lstStyle/>
                    <a:p>
                      <a:pPr algn="l">
                        <a:lnSpc>
                          <a:spcPts val="2160"/>
                        </a:lnSpc>
                        <a:defRPr/>
                      </a:pPr>
                      <a:r>
                        <a:rPr lang="en-US" sz="1800" b="true">
                          <a:solidFill>
                            <a:srgbClr val="000000"/>
                          </a:solidFill>
                          <a:latin typeface="Aptos Bold"/>
                          <a:ea typeface="Aptos Bold"/>
                          <a:cs typeface="Aptos Bold"/>
                          <a:sym typeface="Aptos Bold"/>
                        </a:rPr>
                        <a:t>Document Type</a:t>
                      </a:r>
                      <a:endParaRPr lang="en-US" sz="1100"/>
                    </a:p>
                  </a:txBody>
                  <a:tcPr marL="61286" marR="61286" marT="61286" marB="61286" anchor="ctr">
                    <a:lnL cmpd="sng" algn="ctr" cap="flat" w="12700">
                      <a:solidFill>
                        <a:srgbClr val="000000"/>
                      </a:solidFill>
                      <a:prstDash val="solid"/>
                      <a:round/>
                      <a:headEnd type="none" w="med" len="med"/>
                      <a:tailEnd type="none" w="med" len="med"/>
                    </a:lnL>
                    <a:lnR cmpd="sng" algn="ctr" cap="flat" w="12700">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tcPr>
                </a:tc>
                <a:tc>
                  <a:txBody>
                    <a:bodyPr anchor="t" rtlCol="false"/>
                    <a:lstStyle/>
                    <a:p>
                      <a:pPr algn="l">
                        <a:lnSpc>
                          <a:spcPts val="2160"/>
                        </a:lnSpc>
                        <a:defRPr/>
                      </a:pPr>
                      <a:r>
                        <a:rPr lang="en-US" sz="1800" b="true">
                          <a:solidFill>
                            <a:srgbClr val="000000"/>
                          </a:solidFill>
                          <a:latin typeface="Aptos Bold"/>
                          <a:ea typeface="Aptos Bold"/>
                          <a:cs typeface="Aptos Bold"/>
                          <a:sym typeface="Aptos Bold"/>
                        </a:rPr>
                        <a:t>Document Title</a:t>
                      </a:r>
                      <a:endParaRPr lang="en-US" sz="1100"/>
                    </a:p>
                  </a:txBody>
                  <a:tcPr marL="61286" marR="61286" marT="61286" marB="61286" anchor="ctr">
                    <a:lnL cmpd="sng" algn="ctr" cap="flat" w="12700">
                      <a:solidFill>
                        <a:srgbClr val="000000"/>
                      </a:solidFill>
                      <a:prstDash val="solid"/>
                      <a:round/>
                      <a:headEnd type="none" w="med" len="med"/>
                      <a:tailEnd type="none" w="med" len="med"/>
                    </a:lnL>
                    <a:lnR cmpd="sng" algn="ctr" cap="flat" w="12700">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tcPr>
                </a:tc>
                <a:tc>
                  <a:txBody>
                    <a:bodyPr anchor="t" rtlCol="false"/>
                    <a:lstStyle/>
                    <a:p>
                      <a:pPr algn="l">
                        <a:lnSpc>
                          <a:spcPts val="2160"/>
                        </a:lnSpc>
                        <a:defRPr/>
                      </a:pPr>
                      <a:r>
                        <a:rPr lang="en-US" sz="1800" b="true">
                          <a:solidFill>
                            <a:srgbClr val="000000"/>
                          </a:solidFill>
                          <a:latin typeface="Aptos Bold"/>
                          <a:ea typeface="Aptos Bold"/>
                          <a:cs typeface="Aptos Bold"/>
                          <a:sym typeface="Aptos Bold"/>
                        </a:rPr>
                        <a:t>Date</a:t>
                      </a:r>
                      <a:endParaRPr lang="en-US" sz="1100"/>
                    </a:p>
                  </a:txBody>
                  <a:tcPr marL="61286" marR="61286" marT="61286" marB="61286" anchor="ctr">
                    <a:lnL cmpd="sng" algn="ctr" cap="flat" w="12700">
                      <a:solidFill>
                        <a:srgbClr val="000000"/>
                      </a:solidFill>
                      <a:prstDash val="solid"/>
                      <a:round/>
                      <a:headEnd type="none" w="med" len="med"/>
                      <a:tailEnd type="none" w="med" len="med"/>
                    </a:lnL>
                    <a:lnR cmpd="sng" algn="ctr" cap="flat" w="12700">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tcPr>
                </a:tc>
                <a:tc>
                  <a:txBody>
                    <a:bodyPr anchor="t" rtlCol="false"/>
                    <a:lstStyle/>
                    <a:p>
                      <a:pPr algn="l">
                        <a:lnSpc>
                          <a:spcPts val="2160"/>
                        </a:lnSpc>
                        <a:defRPr/>
                      </a:pPr>
                      <a:r>
                        <a:rPr lang="en-US" sz="1800" b="true">
                          <a:solidFill>
                            <a:srgbClr val="000000"/>
                          </a:solidFill>
                          <a:latin typeface="Aptos Bold"/>
                          <a:ea typeface="Aptos Bold"/>
                          <a:cs typeface="Aptos Bold"/>
                          <a:sym typeface="Aptos Bold"/>
                        </a:rPr>
                        <a:t>Issued By / Source</a:t>
                      </a:r>
                      <a:endParaRPr lang="en-US" sz="1100"/>
                    </a:p>
                  </a:txBody>
                  <a:tcPr marL="61286" marR="61286" marT="61286" marB="61286" anchor="ctr">
                    <a:lnL cmpd="sng" algn="ctr" cap="flat" w="12700">
                      <a:solidFill>
                        <a:srgbClr val="000000"/>
                      </a:solidFill>
                      <a:prstDash val="solid"/>
                      <a:round/>
                      <a:headEnd type="none" w="med" len="med"/>
                      <a:tailEnd type="none" w="med" len="med"/>
                    </a:lnL>
                    <a:lnR cmpd="sng" algn="ctr" cap="flat" w="12700">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tcPr>
                </a:tc>
                <a:tc>
                  <a:txBody>
                    <a:bodyPr anchor="t" rtlCol="false"/>
                    <a:lstStyle/>
                    <a:p>
                      <a:pPr algn="l">
                        <a:lnSpc>
                          <a:spcPts val="2160"/>
                        </a:lnSpc>
                        <a:defRPr/>
                      </a:pPr>
                      <a:r>
                        <a:rPr lang="en-US" sz="1800" b="true">
                          <a:solidFill>
                            <a:srgbClr val="000000"/>
                          </a:solidFill>
                          <a:latin typeface="Aptos Bold"/>
                          <a:ea typeface="Aptos Bold"/>
                          <a:cs typeface="Aptos Bold"/>
                          <a:sym typeface="Aptos Bold"/>
                        </a:rPr>
                        <a:t>Brief Description</a:t>
                      </a:r>
                      <a:endParaRPr lang="en-US" sz="1100"/>
                    </a:p>
                  </a:txBody>
                  <a:tcPr marL="61286" marR="61286" marT="61286" marB="61286" anchor="ctr">
                    <a:lnL cmpd="sng" algn="ctr" cap="flat" w="12700">
                      <a:solidFill>
                        <a:srgbClr val="000000"/>
                      </a:solidFill>
                      <a:prstDash val="solid"/>
                      <a:round/>
                      <a:headEnd type="none" w="med" len="med"/>
                      <a:tailEnd type="none" w="med" len="med"/>
                    </a:lnL>
                    <a:lnR cmpd="sng" algn="ctr" cap="flat" w="12700">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tcPr>
                </a:tc>
                <a:tc>
                  <a:txBody>
                    <a:bodyPr anchor="t" rtlCol="false"/>
                    <a:lstStyle/>
                    <a:p>
                      <a:pPr algn="l">
                        <a:lnSpc>
                          <a:spcPts val="2160"/>
                        </a:lnSpc>
                        <a:defRPr/>
                      </a:pPr>
                      <a:r>
                        <a:rPr lang="en-US" sz="1800" b="true">
                          <a:solidFill>
                            <a:srgbClr val="000000"/>
                          </a:solidFill>
                          <a:latin typeface="Aptos Bold"/>
                          <a:ea typeface="Aptos Bold"/>
                          <a:cs typeface="Aptos Bold"/>
                          <a:sym typeface="Aptos Bold"/>
                        </a:rPr>
                        <a:t>Relevance to Nomination</a:t>
                      </a:r>
                      <a:endParaRPr lang="en-US" sz="1100"/>
                    </a:p>
                  </a:txBody>
                  <a:tcPr marL="61286" marR="61286" marT="61286" marB="61286" anchor="ctr">
                    <a:lnL cmpd="sng" algn="ctr" cap="flat" w="12700">
                      <a:solidFill>
                        <a:srgbClr val="000000"/>
                      </a:solidFill>
                      <a:prstDash val="solid"/>
                      <a:round/>
                      <a:headEnd type="none" w="med" len="med"/>
                      <a:tailEnd type="none" w="med" len="med"/>
                    </a:lnL>
                    <a:lnR cmpd="sng" algn="ctr" cap="flat" w="12700">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tcPr>
                </a:tc>
              </a:tr>
              <a:tr h="744372">
                <a:tc>
                  <a:txBody>
                    <a:bodyPr anchor="t" rtlCol="false"/>
                    <a:lstStyle/>
                    <a:p>
                      <a:pPr algn="l">
                        <a:lnSpc>
                          <a:spcPts val="2160"/>
                        </a:lnSpc>
                        <a:defRPr/>
                      </a:pPr>
                      <a:r>
                        <a:rPr lang="en-US" sz="1800" b="true">
                          <a:solidFill>
                            <a:srgbClr val="000000"/>
                          </a:solidFill>
                          <a:latin typeface="Aptos Bold"/>
                          <a:ea typeface="Aptos Bold"/>
                          <a:cs typeface="Aptos Bold"/>
                          <a:sym typeface="Aptos Bold"/>
                        </a:rPr>
                        <a:t>Case Studies / Project Reports</a:t>
                      </a:r>
                      <a:endParaRPr lang="en-US" sz="1100"/>
                    </a:p>
                  </a:txBody>
                  <a:tcPr marL="61286" marR="61286" marT="61286" marB="61286" anchor="ctr">
                    <a:lnL cmpd="sng" algn="ctr" cap="flat" w="12700">
                      <a:solidFill>
                        <a:srgbClr val="000000"/>
                      </a:solidFill>
                      <a:prstDash val="solid"/>
                      <a:round/>
                      <a:headEnd type="none" w="med" len="med"/>
                      <a:tailEnd type="none" w="med" len="med"/>
                    </a:lnL>
                    <a:lnR cmpd="sng" algn="ctr" cap="flat" w="12700">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tcPr>
                </a:tc>
                <a:tc>
                  <a:txBody>
                    <a:bodyPr anchor="t" rtlCol="false"/>
                    <a:lstStyle/>
                    <a:p>
                      <a:pPr algn="l">
                        <a:lnSpc>
                          <a:spcPts val="1679"/>
                        </a:lnSpc>
                        <a:defRPr/>
                      </a:pPr>
                      <a:endParaRPr lang="en-US" sz="1100"/>
                    </a:p>
                  </a:txBody>
                  <a:tcPr marL="61286" marR="61286" marT="61286" marB="61286" anchor="ctr">
                    <a:lnL cmpd="sng" algn="ctr" cap="flat" w="12700">
                      <a:solidFill>
                        <a:srgbClr val="000000"/>
                      </a:solidFill>
                      <a:prstDash val="solid"/>
                      <a:round/>
                      <a:headEnd type="none" w="med" len="med"/>
                      <a:tailEnd type="none" w="med" len="med"/>
                    </a:lnL>
                    <a:lnR cmpd="sng" algn="ctr" cap="flat" w="12700">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tcPr>
                </a:tc>
                <a:tc>
                  <a:txBody>
                    <a:bodyPr anchor="t" rtlCol="false"/>
                    <a:lstStyle/>
                    <a:p>
                      <a:pPr algn="l">
                        <a:lnSpc>
                          <a:spcPts val="1679"/>
                        </a:lnSpc>
                        <a:defRPr/>
                      </a:pPr>
                      <a:endParaRPr lang="en-US" sz="1100"/>
                    </a:p>
                  </a:txBody>
                  <a:tcPr marL="61286" marR="61286" marT="61286" marB="61286" anchor="ctr">
                    <a:lnL cmpd="sng" algn="ctr" cap="flat" w="12700">
                      <a:solidFill>
                        <a:srgbClr val="000000"/>
                      </a:solidFill>
                      <a:prstDash val="solid"/>
                      <a:round/>
                      <a:headEnd type="none" w="med" len="med"/>
                      <a:tailEnd type="none" w="med" len="med"/>
                    </a:lnL>
                    <a:lnR cmpd="sng" algn="ctr" cap="flat" w="12700">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tcPr>
                </a:tc>
                <a:tc>
                  <a:txBody>
                    <a:bodyPr anchor="t" rtlCol="false"/>
                    <a:lstStyle/>
                    <a:p>
                      <a:pPr algn="l">
                        <a:lnSpc>
                          <a:spcPts val="1679"/>
                        </a:lnSpc>
                        <a:defRPr/>
                      </a:pPr>
                      <a:endParaRPr lang="en-US" sz="1100"/>
                    </a:p>
                  </a:txBody>
                  <a:tcPr marL="61286" marR="61286" marT="61286" marB="61286" anchor="ctr">
                    <a:lnL cmpd="sng" algn="ctr" cap="flat" w="12700">
                      <a:solidFill>
                        <a:srgbClr val="000000"/>
                      </a:solidFill>
                      <a:prstDash val="solid"/>
                      <a:round/>
                      <a:headEnd type="none" w="med" len="med"/>
                      <a:tailEnd type="none" w="med" len="med"/>
                    </a:lnL>
                    <a:lnR cmpd="sng" algn="ctr" cap="flat" w="12700">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tcPr>
                </a:tc>
                <a:tc>
                  <a:txBody>
                    <a:bodyPr anchor="t" rtlCol="false"/>
                    <a:lstStyle/>
                    <a:p>
                      <a:pPr algn="l">
                        <a:lnSpc>
                          <a:spcPts val="1679"/>
                        </a:lnSpc>
                        <a:defRPr/>
                      </a:pPr>
                      <a:endParaRPr lang="en-US" sz="1100"/>
                    </a:p>
                  </a:txBody>
                  <a:tcPr marL="61286" marR="61286" marT="61286" marB="61286" anchor="ctr">
                    <a:lnL cmpd="sng" algn="ctr" cap="flat" w="12700">
                      <a:solidFill>
                        <a:srgbClr val="000000"/>
                      </a:solidFill>
                      <a:prstDash val="solid"/>
                      <a:round/>
                      <a:headEnd type="none" w="med" len="med"/>
                      <a:tailEnd type="none" w="med" len="med"/>
                    </a:lnL>
                    <a:lnR cmpd="sng" algn="ctr" cap="flat" w="12700">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tcPr>
                </a:tc>
                <a:tc>
                  <a:txBody>
                    <a:bodyPr anchor="t" rtlCol="false"/>
                    <a:lstStyle/>
                    <a:p>
                      <a:pPr algn="l">
                        <a:lnSpc>
                          <a:spcPts val="1679"/>
                        </a:lnSpc>
                        <a:defRPr/>
                      </a:pPr>
                      <a:endParaRPr lang="en-US" sz="1100"/>
                    </a:p>
                  </a:txBody>
                  <a:tcPr marL="61286" marR="61286" marT="61286" marB="61286" anchor="ctr">
                    <a:lnL cmpd="sng" algn="ctr" cap="flat" w="12700">
                      <a:solidFill>
                        <a:srgbClr val="000000"/>
                      </a:solidFill>
                      <a:prstDash val="solid"/>
                      <a:round/>
                      <a:headEnd type="none" w="med" len="med"/>
                      <a:tailEnd type="none" w="med" len="med"/>
                    </a:lnL>
                    <a:lnR cmpd="sng" algn="ctr" cap="flat" w="12700">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tcPr>
                </a:tc>
              </a:tr>
              <a:tr h="902279">
                <a:tc>
                  <a:txBody>
                    <a:bodyPr anchor="t" rtlCol="false"/>
                    <a:lstStyle/>
                    <a:p>
                      <a:pPr algn="l">
                        <a:lnSpc>
                          <a:spcPts val="2160"/>
                        </a:lnSpc>
                        <a:defRPr/>
                      </a:pPr>
                      <a:r>
                        <a:rPr lang="en-US" sz="1800" b="true">
                          <a:solidFill>
                            <a:srgbClr val="000000"/>
                          </a:solidFill>
                          <a:latin typeface="Aptos Bold"/>
                          <a:ea typeface="Aptos Bold"/>
                          <a:cs typeface="Aptos Bold"/>
                          <a:sym typeface="Aptos Bold"/>
                        </a:rPr>
                        <a:t>News Coverage / Press Releases</a:t>
                      </a:r>
                      <a:endParaRPr lang="en-US" sz="1100"/>
                    </a:p>
                  </a:txBody>
                  <a:tcPr marL="61286" marR="61286" marT="61286" marB="61286" anchor="ctr">
                    <a:lnL cmpd="sng" algn="ctr" cap="flat" w="12700">
                      <a:solidFill>
                        <a:srgbClr val="000000"/>
                      </a:solidFill>
                      <a:prstDash val="solid"/>
                      <a:round/>
                      <a:headEnd type="none" w="med" len="med"/>
                      <a:tailEnd type="none" w="med" len="med"/>
                    </a:lnL>
                    <a:lnR cmpd="sng" algn="ctr" cap="flat" w="12700">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tcPr>
                </a:tc>
                <a:tc>
                  <a:txBody>
                    <a:bodyPr anchor="t" rtlCol="false"/>
                    <a:lstStyle/>
                    <a:p>
                      <a:pPr algn="l">
                        <a:lnSpc>
                          <a:spcPts val="1679"/>
                        </a:lnSpc>
                        <a:defRPr/>
                      </a:pPr>
                      <a:endParaRPr lang="en-US" sz="1100"/>
                    </a:p>
                  </a:txBody>
                  <a:tcPr marL="61286" marR="61286" marT="61286" marB="61286" anchor="ctr">
                    <a:lnL cmpd="sng" algn="ctr" cap="flat" w="12700">
                      <a:solidFill>
                        <a:srgbClr val="000000"/>
                      </a:solidFill>
                      <a:prstDash val="solid"/>
                      <a:round/>
                      <a:headEnd type="none" w="med" len="med"/>
                      <a:tailEnd type="none" w="med" len="med"/>
                    </a:lnL>
                    <a:lnR cmpd="sng" algn="ctr" cap="flat" w="12700">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tcPr>
                </a:tc>
                <a:tc>
                  <a:txBody>
                    <a:bodyPr anchor="t" rtlCol="false"/>
                    <a:lstStyle/>
                    <a:p>
                      <a:pPr algn="l">
                        <a:lnSpc>
                          <a:spcPts val="1679"/>
                        </a:lnSpc>
                        <a:defRPr/>
                      </a:pPr>
                      <a:endParaRPr lang="en-US" sz="1100"/>
                    </a:p>
                  </a:txBody>
                  <a:tcPr marL="61286" marR="61286" marT="61286" marB="61286" anchor="ctr">
                    <a:lnL cmpd="sng" algn="ctr" cap="flat" w="12700">
                      <a:solidFill>
                        <a:srgbClr val="000000"/>
                      </a:solidFill>
                      <a:prstDash val="solid"/>
                      <a:round/>
                      <a:headEnd type="none" w="med" len="med"/>
                      <a:tailEnd type="none" w="med" len="med"/>
                    </a:lnL>
                    <a:lnR cmpd="sng" algn="ctr" cap="flat" w="12700">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tcPr>
                </a:tc>
                <a:tc>
                  <a:txBody>
                    <a:bodyPr anchor="t" rtlCol="false"/>
                    <a:lstStyle/>
                    <a:p>
                      <a:pPr algn="l">
                        <a:lnSpc>
                          <a:spcPts val="1679"/>
                        </a:lnSpc>
                        <a:defRPr/>
                      </a:pPr>
                      <a:endParaRPr lang="en-US" sz="1100"/>
                    </a:p>
                  </a:txBody>
                  <a:tcPr marL="61286" marR="61286" marT="61286" marB="61286" anchor="ctr">
                    <a:lnL cmpd="sng" algn="ctr" cap="flat" w="12700">
                      <a:solidFill>
                        <a:srgbClr val="000000"/>
                      </a:solidFill>
                      <a:prstDash val="solid"/>
                      <a:round/>
                      <a:headEnd type="none" w="med" len="med"/>
                      <a:tailEnd type="none" w="med" len="med"/>
                    </a:lnL>
                    <a:lnR cmpd="sng" algn="ctr" cap="flat" w="12700">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tcPr>
                </a:tc>
                <a:tc>
                  <a:txBody>
                    <a:bodyPr anchor="t" rtlCol="false"/>
                    <a:lstStyle/>
                    <a:p>
                      <a:pPr algn="l">
                        <a:lnSpc>
                          <a:spcPts val="1679"/>
                        </a:lnSpc>
                        <a:defRPr/>
                      </a:pPr>
                      <a:endParaRPr lang="en-US" sz="1100"/>
                    </a:p>
                  </a:txBody>
                  <a:tcPr marL="61286" marR="61286" marT="61286" marB="61286" anchor="ctr">
                    <a:lnL cmpd="sng" algn="ctr" cap="flat" w="12700">
                      <a:solidFill>
                        <a:srgbClr val="000000"/>
                      </a:solidFill>
                      <a:prstDash val="solid"/>
                      <a:round/>
                      <a:headEnd type="none" w="med" len="med"/>
                      <a:tailEnd type="none" w="med" len="med"/>
                    </a:lnL>
                    <a:lnR cmpd="sng" algn="ctr" cap="flat" w="12700">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tcPr>
                </a:tc>
                <a:tc>
                  <a:txBody>
                    <a:bodyPr anchor="t" rtlCol="false"/>
                    <a:lstStyle/>
                    <a:p>
                      <a:pPr algn="l">
                        <a:lnSpc>
                          <a:spcPts val="1679"/>
                        </a:lnSpc>
                        <a:defRPr/>
                      </a:pPr>
                      <a:endParaRPr lang="en-US" sz="1100"/>
                    </a:p>
                  </a:txBody>
                  <a:tcPr marL="61286" marR="61286" marT="61286" marB="61286" anchor="ctr">
                    <a:lnL cmpd="sng" algn="ctr" cap="flat" w="12700">
                      <a:solidFill>
                        <a:srgbClr val="000000"/>
                      </a:solidFill>
                      <a:prstDash val="solid"/>
                      <a:round/>
                      <a:headEnd type="none" w="med" len="med"/>
                      <a:tailEnd type="none" w="med" len="med"/>
                    </a:lnL>
                    <a:lnR cmpd="sng" algn="ctr" cap="flat" w="12700">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tcPr>
                </a:tc>
              </a:tr>
              <a:tr h="642367">
                <a:tc>
                  <a:txBody>
                    <a:bodyPr anchor="t" rtlCol="false"/>
                    <a:lstStyle/>
                    <a:p>
                      <a:pPr algn="l">
                        <a:lnSpc>
                          <a:spcPts val="2160"/>
                        </a:lnSpc>
                        <a:defRPr/>
                      </a:pPr>
                      <a:r>
                        <a:rPr lang="en-US" sz="1800" b="true">
                          <a:solidFill>
                            <a:srgbClr val="000000"/>
                          </a:solidFill>
                          <a:latin typeface="Aptos Bold"/>
                          <a:ea typeface="Aptos Bold"/>
                          <a:cs typeface="Aptos Bold"/>
                          <a:sym typeface="Aptos Bold"/>
                        </a:rPr>
                        <a:t>Certificates / Awards</a:t>
                      </a:r>
                      <a:endParaRPr lang="en-US" sz="1100"/>
                    </a:p>
                  </a:txBody>
                  <a:tcPr marL="61286" marR="61286" marT="61286" marB="61286" anchor="ctr">
                    <a:lnL cmpd="sng" algn="ctr" cap="flat" w="12700">
                      <a:solidFill>
                        <a:srgbClr val="000000"/>
                      </a:solidFill>
                      <a:prstDash val="solid"/>
                      <a:round/>
                      <a:headEnd type="none" w="med" len="med"/>
                      <a:tailEnd type="none" w="med" len="med"/>
                    </a:lnL>
                    <a:lnR cmpd="sng" algn="ctr" cap="flat" w="12700">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tcPr>
                </a:tc>
                <a:tc>
                  <a:txBody>
                    <a:bodyPr anchor="t" rtlCol="false"/>
                    <a:lstStyle/>
                    <a:p>
                      <a:pPr algn="l">
                        <a:lnSpc>
                          <a:spcPts val="1679"/>
                        </a:lnSpc>
                        <a:defRPr/>
                      </a:pPr>
                      <a:endParaRPr lang="en-US" sz="1100"/>
                    </a:p>
                  </a:txBody>
                  <a:tcPr marL="61286" marR="61286" marT="61286" marB="61286" anchor="ctr">
                    <a:lnL cmpd="sng" algn="ctr" cap="flat" w="12700">
                      <a:solidFill>
                        <a:srgbClr val="000000"/>
                      </a:solidFill>
                      <a:prstDash val="solid"/>
                      <a:round/>
                      <a:headEnd type="none" w="med" len="med"/>
                      <a:tailEnd type="none" w="med" len="med"/>
                    </a:lnL>
                    <a:lnR cmpd="sng" algn="ctr" cap="flat" w="12700">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tcPr>
                </a:tc>
                <a:tc>
                  <a:txBody>
                    <a:bodyPr anchor="t" rtlCol="false"/>
                    <a:lstStyle/>
                    <a:p>
                      <a:pPr algn="l">
                        <a:lnSpc>
                          <a:spcPts val="1679"/>
                        </a:lnSpc>
                        <a:defRPr/>
                      </a:pPr>
                      <a:endParaRPr lang="en-US" sz="1100"/>
                    </a:p>
                  </a:txBody>
                  <a:tcPr marL="61286" marR="61286" marT="61286" marB="61286" anchor="ctr">
                    <a:lnL cmpd="sng" algn="ctr" cap="flat" w="12700">
                      <a:solidFill>
                        <a:srgbClr val="000000"/>
                      </a:solidFill>
                      <a:prstDash val="solid"/>
                      <a:round/>
                      <a:headEnd type="none" w="med" len="med"/>
                      <a:tailEnd type="none" w="med" len="med"/>
                    </a:lnL>
                    <a:lnR cmpd="sng" algn="ctr" cap="flat" w="12700">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tcPr>
                </a:tc>
                <a:tc>
                  <a:txBody>
                    <a:bodyPr anchor="t" rtlCol="false"/>
                    <a:lstStyle/>
                    <a:p>
                      <a:pPr algn="l">
                        <a:lnSpc>
                          <a:spcPts val="1679"/>
                        </a:lnSpc>
                        <a:defRPr/>
                      </a:pPr>
                      <a:endParaRPr lang="en-US" sz="1100"/>
                    </a:p>
                  </a:txBody>
                  <a:tcPr marL="61286" marR="61286" marT="61286" marB="61286" anchor="ctr">
                    <a:lnL cmpd="sng" algn="ctr" cap="flat" w="12700">
                      <a:solidFill>
                        <a:srgbClr val="000000"/>
                      </a:solidFill>
                      <a:prstDash val="solid"/>
                      <a:round/>
                      <a:headEnd type="none" w="med" len="med"/>
                      <a:tailEnd type="none" w="med" len="med"/>
                    </a:lnL>
                    <a:lnR cmpd="sng" algn="ctr" cap="flat" w="12700">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tcPr>
                </a:tc>
                <a:tc>
                  <a:txBody>
                    <a:bodyPr anchor="t" rtlCol="false"/>
                    <a:lstStyle/>
                    <a:p>
                      <a:pPr algn="l">
                        <a:lnSpc>
                          <a:spcPts val="1679"/>
                        </a:lnSpc>
                        <a:defRPr/>
                      </a:pPr>
                      <a:endParaRPr lang="en-US" sz="1100"/>
                    </a:p>
                  </a:txBody>
                  <a:tcPr marL="61286" marR="61286" marT="61286" marB="61286" anchor="ctr">
                    <a:lnL cmpd="sng" algn="ctr" cap="flat" w="12700">
                      <a:solidFill>
                        <a:srgbClr val="000000"/>
                      </a:solidFill>
                      <a:prstDash val="solid"/>
                      <a:round/>
                      <a:headEnd type="none" w="med" len="med"/>
                      <a:tailEnd type="none" w="med" len="med"/>
                    </a:lnL>
                    <a:lnR cmpd="sng" algn="ctr" cap="flat" w="12700">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tcPr>
                </a:tc>
                <a:tc>
                  <a:txBody>
                    <a:bodyPr anchor="t" rtlCol="false"/>
                    <a:lstStyle/>
                    <a:p>
                      <a:pPr algn="l">
                        <a:lnSpc>
                          <a:spcPts val="1679"/>
                        </a:lnSpc>
                        <a:defRPr/>
                      </a:pPr>
                      <a:endParaRPr lang="en-US" sz="1100"/>
                    </a:p>
                  </a:txBody>
                  <a:tcPr marL="61286" marR="61286" marT="61286" marB="61286" anchor="ctr">
                    <a:lnL cmpd="sng" algn="ctr" cap="flat" w="12700">
                      <a:solidFill>
                        <a:srgbClr val="000000"/>
                      </a:solidFill>
                      <a:prstDash val="solid"/>
                      <a:round/>
                      <a:headEnd type="none" w="med" len="med"/>
                      <a:tailEnd type="none" w="med" len="med"/>
                    </a:lnL>
                    <a:lnR cmpd="sng" algn="ctr" cap="flat" w="12700">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tcPr>
                </a:tc>
              </a:tr>
              <a:tr h="1162191">
                <a:tc>
                  <a:txBody>
                    <a:bodyPr anchor="t" rtlCol="false"/>
                    <a:lstStyle/>
                    <a:p>
                      <a:pPr algn="l">
                        <a:lnSpc>
                          <a:spcPts val="2160"/>
                        </a:lnSpc>
                        <a:defRPr/>
                      </a:pPr>
                      <a:r>
                        <a:rPr lang="en-US" sz="1800" b="true">
                          <a:solidFill>
                            <a:srgbClr val="000000"/>
                          </a:solidFill>
                          <a:latin typeface="Aptos Bold"/>
                          <a:ea typeface="Aptos Bold"/>
                          <a:cs typeface="Aptos Bold"/>
                          <a:sym typeface="Aptos Bold"/>
                        </a:rPr>
                        <a:t>Regulatory Approvals / Compliance Certificates</a:t>
                      </a:r>
                      <a:endParaRPr lang="en-US" sz="1100"/>
                    </a:p>
                  </a:txBody>
                  <a:tcPr marL="61286" marR="61286" marT="61286" marB="61286" anchor="ctr">
                    <a:lnL cmpd="sng" algn="ctr" cap="flat" w="12700">
                      <a:solidFill>
                        <a:srgbClr val="000000"/>
                      </a:solidFill>
                      <a:prstDash val="solid"/>
                      <a:round/>
                      <a:headEnd type="none" w="med" len="med"/>
                      <a:tailEnd type="none" w="med" len="med"/>
                    </a:lnL>
                    <a:lnR cmpd="sng" algn="ctr" cap="flat" w="12700">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tcPr>
                </a:tc>
                <a:tc>
                  <a:txBody>
                    <a:bodyPr anchor="t" rtlCol="false"/>
                    <a:lstStyle/>
                    <a:p>
                      <a:pPr algn="l">
                        <a:lnSpc>
                          <a:spcPts val="1679"/>
                        </a:lnSpc>
                        <a:defRPr/>
                      </a:pPr>
                      <a:endParaRPr lang="en-US" sz="1100"/>
                    </a:p>
                  </a:txBody>
                  <a:tcPr marL="61286" marR="61286" marT="61286" marB="61286" anchor="ctr">
                    <a:lnL cmpd="sng" algn="ctr" cap="flat" w="12700">
                      <a:solidFill>
                        <a:srgbClr val="000000"/>
                      </a:solidFill>
                      <a:prstDash val="solid"/>
                      <a:round/>
                      <a:headEnd type="none" w="med" len="med"/>
                      <a:tailEnd type="none" w="med" len="med"/>
                    </a:lnL>
                    <a:lnR cmpd="sng" algn="ctr" cap="flat" w="12700">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tcPr>
                </a:tc>
                <a:tc>
                  <a:txBody>
                    <a:bodyPr anchor="t" rtlCol="false"/>
                    <a:lstStyle/>
                    <a:p>
                      <a:pPr algn="l">
                        <a:lnSpc>
                          <a:spcPts val="1679"/>
                        </a:lnSpc>
                        <a:defRPr/>
                      </a:pPr>
                      <a:endParaRPr lang="en-US" sz="1100"/>
                    </a:p>
                  </a:txBody>
                  <a:tcPr marL="61286" marR="61286" marT="61286" marB="61286" anchor="ctr">
                    <a:lnL cmpd="sng" algn="ctr" cap="flat" w="12700">
                      <a:solidFill>
                        <a:srgbClr val="000000"/>
                      </a:solidFill>
                      <a:prstDash val="solid"/>
                      <a:round/>
                      <a:headEnd type="none" w="med" len="med"/>
                      <a:tailEnd type="none" w="med" len="med"/>
                    </a:lnL>
                    <a:lnR cmpd="sng" algn="ctr" cap="flat" w="12700">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tcPr>
                </a:tc>
                <a:tc>
                  <a:txBody>
                    <a:bodyPr anchor="t" rtlCol="false"/>
                    <a:lstStyle/>
                    <a:p>
                      <a:pPr algn="l">
                        <a:lnSpc>
                          <a:spcPts val="1679"/>
                        </a:lnSpc>
                        <a:defRPr/>
                      </a:pPr>
                      <a:endParaRPr lang="en-US" sz="1100"/>
                    </a:p>
                  </a:txBody>
                  <a:tcPr marL="61286" marR="61286" marT="61286" marB="61286" anchor="ctr">
                    <a:lnL cmpd="sng" algn="ctr" cap="flat" w="12700">
                      <a:solidFill>
                        <a:srgbClr val="000000"/>
                      </a:solidFill>
                      <a:prstDash val="solid"/>
                      <a:round/>
                      <a:headEnd type="none" w="med" len="med"/>
                      <a:tailEnd type="none" w="med" len="med"/>
                    </a:lnL>
                    <a:lnR cmpd="sng" algn="ctr" cap="flat" w="12700">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tcPr>
                </a:tc>
                <a:tc>
                  <a:txBody>
                    <a:bodyPr anchor="t" rtlCol="false"/>
                    <a:lstStyle/>
                    <a:p>
                      <a:pPr algn="l">
                        <a:lnSpc>
                          <a:spcPts val="1679"/>
                        </a:lnSpc>
                        <a:defRPr/>
                      </a:pPr>
                      <a:endParaRPr lang="en-US" sz="1100"/>
                    </a:p>
                  </a:txBody>
                  <a:tcPr marL="61286" marR="61286" marT="61286" marB="61286" anchor="ctr">
                    <a:lnL cmpd="sng" algn="ctr" cap="flat" w="12700">
                      <a:solidFill>
                        <a:srgbClr val="000000"/>
                      </a:solidFill>
                      <a:prstDash val="solid"/>
                      <a:round/>
                      <a:headEnd type="none" w="med" len="med"/>
                      <a:tailEnd type="none" w="med" len="med"/>
                    </a:lnL>
                    <a:lnR cmpd="sng" algn="ctr" cap="flat" w="12700">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tcPr>
                </a:tc>
                <a:tc>
                  <a:txBody>
                    <a:bodyPr anchor="t" rtlCol="false"/>
                    <a:lstStyle/>
                    <a:p>
                      <a:pPr algn="l">
                        <a:lnSpc>
                          <a:spcPts val="1679"/>
                        </a:lnSpc>
                        <a:defRPr/>
                      </a:pPr>
                      <a:endParaRPr lang="en-US" sz="1100"/>
                    </a:p>
                  </a:txBody>
                  <a:tcPr marL="61286" marR="61286" marT="61286" marB="61286" anchor="ctr">
                    <a:lnL cmpd="sng" algn="ctr" cap="flat" w="12700">
                      <a:solidFill>
                        <a:srgbClr val="000000"/>
                      </a:solidFill>
                      <a:prstDash val="solid"/>
                      <a:round/>
                      <a:headEnd type="none" w="med" len="med"/>
                      <a:tailEnd type="none" w="med" len="med"/>
                    </a:lnL>
                    <a:lnR cmpd="sng" algn="ctr" cap="flat" w="12700">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tcPr>
                </a:tc>
              </a:tr>
              <a:tr h="642367">
                <a:tc>
                  <a:txBody>
                    <a:bodyPr anchor="t" rtlCol="false"/>
                    <a:lstStyle/>
                    <a:p>
                      <a:pPr algn="l">
                        <a:lnSpc>
                          <a:spcPts val="2160"/>
                        </a:lnSpc>
                        <a:defRPr/>
                      </a:pPr>
                      <a:r>
                        <a:rPr lang="en-US" sz="1800" b="true">
                          <a:solidFill>
                            <a:srgbClr val="000000"/>
                          </a:solidFill>
                          <a:latin typeface="Aptos Bold"/>
                          <a:ea typeface="Aptos Bold"/>
                          <a:cs typeface="Aptos Bold"/>
                          <a:sym typeface="Aptos Bold"/>
                        </a:rPr>
                        <a:t>Photographs (with captions)</a:t>
                      </a:r>
                      <a:endParaRPr lang="en-US" sz="1100"/>
                    </a:p>
                  </a:txBody>
                  <a:tcPr marL="61286" marR="61286" marT="61286" marB="61286" anchor="ctr">
                    <a:lnL cmpd="sng" algn="ctr" cap="flat" w="12700">
                      <a:solidFill>
                        <a:srgbClr val="000000"/>
                      </a:solidFill>
                      <a:prstDash val="solid"/>
                      <a:round/>
                      <a:headEnd type="none" w="med" len="med"/>
                      <a:tailEnd type="none" w="med" len="med"/>
                    </a:lnL>
                    <a:lnR cmpd="sng" algn="ctr" cap="flat" w="12700">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tcPr>
                </a:tc>
                <a:tc>
                  <a:txBody>
                    <a:bodyPr anchor="t" rtlCol="false"/>
                    <a:lstStyle/>
                    <a:p>
                      <a:pPr algn="l">
                        <a:lnSpc>
                          <a:spcPts val="1679"/>
                        </a:lnSpc>
                        <a:defRPr/>
                      </a:pPr>
                      <a:endParaRPr lang="en-US" sz="1100"/>
                    </a:p>
                  </a:txBody>
                  <a:tcPr marL="61286" marR="61286" marT="61286" marB="61286" anchor="ctr">
                    <a:lnL cmpd="sng" algn="ctr" cap="flat" w="12700">
                      <a:solidFill>
                        <a:srgbClr val="000000"/>
                      </a:solidFill>
                      <a:prstDash val="solid"/>
                      <a:round/>
                      <a:headEnd type="none" w="med" len="med"/>
                      <a:tailEnd type="none" w="med" len="med"/>
                    </a:lnL>
                    <a:lnR cmpd="sng" algn="ctr" cap="flat" w="12700">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tcPr>
                </a:tc>
                <a:tc>
                  <a:txBody>
                    <a:bodyPr anchor="t" rtlCol="false"/>
                    <a:lstStyle/>
                    <a:p>
                      <a:pPr algn="l">
                        <a:lnSpc>
                          <a:spcPts val="1679"/>
                        </a:lnSpc>
                        <a:defRPr/>
                      </a:pPr>
                      <a:endParaRPr lang="en-US" sz="1100"/>
                    </a:p>
                  </a:txBody>
                  <a:tcPr marL="61286" marR="61286" marT="61286" marB="61286" anchor="ctr">
                    <a:lnL cmpd="sng" algn="ctr" cap="flat" w="12700">
                      <a:solidFill>
                        <a:srgbClr val="000000"/>
                      </a:solidFill>
                      <a:prstDash val="solid"/>
                      <a:round/>
                      <a:headEnd type="none" w="med" len="med"/>
                      <a:tailEnd type="none" w="med" len="med"/>
                    </a:lnL>
                    <a:lnR cmpd="sng" algn="ctr" cap="flat" w="12700">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tcPr>
                </a:tc>
                <a:tc>
                  <a:txBody>
                    <a:bodyPr anchor="t" rtlCol="false"/>
                    <a:lstStyle/>
                    <a:p>
                      <a:pPr algn="l">
                        <a:lnSpc>
                          <a:spcPts val="1679"/>
                        </a:lnSpc>
                        <a:defRPr/>
                      </a:pPr>
                      <a:endParaRPr lang="en-US" sz="1100"/>
                    </a:p>
                  </a:txBody>
                  <a:tcPr marL="61286" marR="61286" marT="61286" marB="61286" anchor="ctr">
                    <a:lnL cmpd="sng" algn="ctr" cap="flat" w="12700">
                      <a:solidFill>
                        <a:srgbClr val="000000"/>
                      </a:solidFill>
                      <a:prstDash val="solid"/>
                      <a:round/>
                      <a:headEnd type="none" w="med" len="med"/>
                      <a:tailEnd type="none" w="med" len="med"/>
                    </a:lnL>
                    <a:lnR cmpd="sng" algn="ctr" cap="flat" w="12700">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tcPr>
                </a:tc>
                <a:tc>
                  <a:txBody>
                    <a:bodyPr anchor="t" rtlCol="false"/>
                    <a:lstStyle/>
                    <a:p>
                      <a:pPr algn="l">
                        <a:lnSpc>
                          <a:spcPts val="1679"/>
                        </a:lnSpc>
                        <a:defRPr/>
                      </a:pPr>
                      <a:endParaRPr lang="en-US" sz="1100"/>
                    </a:p>
                  </a:txBody>
                  <a:tcPr marL="61286" marR="61286" marT="61286" marB="61286" anchor="ctr">
                    <a:lnL cmpd="sng" algn="ctr" cap="flat" w="12700">
                      <a:solidFill>
                        <a:srgbClr val="000000"/>
                      </a:solidFill>
                      <a:prstDash val="solid"/>
                      <a:round/>
                      <a:headEnd type="none" w="med" len="med"/>
                      <a:tailEnd type="none" w="med" len="med"/>
                    </a:lnL>
                    <a:lnR cmpd="sng" algn="ctr" cap="flat" w="12700">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tcPr>
                </a:tc>
                <a:tc>
                  <a:txBody>
                    <a:bodyPr anchor="t" rtlCol="false"/>
                    <a:lstStyle/>
                    <a:p>
                      <a:pPr algn="l">
                        <a:lnSpc>
                          <a:spcPts val="1679"/>
                        </a:lnSpc>
                        <a:defRPr/>
                      </a:pPr>
                      <a:endParaRPr lang="en-US" sz="1100"/>
                    </a:p>
                  </a:txBody>
                  <a:tcPr marL="61286" marR="61286" marT="61286" marB="61286" anchor="ctr">
                    <a:lnL cmpd="sng" algn="ctr" cap="flat" w="12700">
                      <a:solidFill>
                        <a:srgbClr val="000000"/>
                      </a:solidFill>
                      <a:prstDash val="solid"/>
                      <a:round/>
                      <a:headEnd type="none" w="med" len="med"/>
                      <a:tailEnd type="none" w="med" len="med"/>
                    </a:lnL>
                    <a:lnR cmpd="sng" algn="ctr" cap="flat" w="12700">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tcPr>
                </a:tc>
              </a:tr>
              <a:tr h="902279">
                <a:tc>
                  <a:txBody>
                    <a:bodyPr anchor="t" rtlCol="false"/>
                    <a:lstStyle/>
                    <a:p>
                      <a:pPr algn="l">
                        <a:lnSpc>
                          <a:spcPts val="2160"/>
                        </a:lnSpc>
                        <a:defRPr/>
                      </a:pPr>
                      <a:r>
                        <a:rPr lang="en-US" sz="1800" b="true">
                          <a:solidFill>
                            <a:srgbClr val="000000"/>
                          </a:solidFill>
                          <a:latin typeface="Aptos Bold"/>
                          <a:ea typeface="Aptos Bold"/>
                          <a:cs typeface="Aptos Bold"/>
                          <a:sym typeface="Aptos Bold"/>
                        </a:rPr>
                        <a:t>Testimonials / Letters of Appreciation</a:t>
                      </a:r>
                      <a:endParaRPr lang="en-US" sz="1100"/>
                    </a:p>
                  </a:txBody>
                  <a:tcPr marL="61286" marR="61286" marT="61286" marB="61286" anchor="ctr">
                    <a:lnL cmpd="sng" algn="ctr" cap="flat" w="12700">
                      <a:solidFill>
                        <a:srgbClr val="000000"/>
                      </a:solidFill>
                      <a:prstDash val="solid"/>
                      <a:round/>
                      <a:headEnd type="none" w="med" len="med"/>
                      <a:tailEnd type="none" w="med" len="med"/>
                    </a:lnL>
                    <a:lnR cmpd="sng" algn="ctr" cap="flat" w="12700">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tcPr>
                </a:tc>
                <a:tc>
                  <a:txBody>
                    <a:bodyPr anchor="t" rtlCol="false"/>
                    <a:lstStyle/>
                    <a:p>
                      <a:pPr algn="l">
                        <a:lnSpc>
                          <a:spcPts val="1679"/>
                        </a:lnSpc>
                        <a:defRPr/>
                      </a:pPr>
                      <a:endParaRPr lang="en-US" sz="1100"/>
                    </a:p>
                  </a:txBody>
                  <a:tcPr marL="61286" marR="61286" marT="61286" marB="61286" anchor="ctr">
                    <a:lnL cmpd="sng" algn="ctr" cap="flat" w="12700">
                      <a:solidFill>
                        <a:srgbClr val="000000"/>
                      </a:solidFill>
                      <a:prstDash val="solid"/>
                      <a:round/>
                      <a:headEnd type="none" w="med" len="med"/>
                      <a:tailEnd type="none" w="med" len="med"/>
                    </a:lnL>
                    <a:lnR cmpd="sng" algn="ctr" cap="flat" w="12700">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tcPr>
                </a:tc>
                <a:tc>
                  <a:txBody>
                    <a:bodyPr anchor="t" rtlCol="false"/>
                    <a:lstStyle/>
                    <a:p>
                      <a:pPr algn="l">
                        <a:lnSpc>
                          <a:spcPts val="1679"/>
                        </a:lnSpc>
                        <a:defRPr/>
                      </a:pPr>
                      <a:endParaRPr lang="en-US" sz="1100"/>
                    </a:p>
                  </a:txBody>
                  <a:tcPr marL="61286" marR="61286" marT="61286" marB="61286" anchor="ctr">
                    <a:lnL cmpd="sng" algn="ctr" cap="flat" w="12700">
                      <a:solidFill>
                        <a:srgbClr val="000000"/>
                      </a:solidFill>
                      <a:prstDash val="solid"/>
                      <a:round/>
                      <a:headEnd type="none" w="med" len="med"/>
                      <a:tailEnd type="none" w="med" len="med"/>
                    </a:lnL>
                    <a:lnR cmpd="sng" algn="ctr" cap="flat" w="12700">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tcPr>
                </a:tc>
                <a:tc>
                  <a:txBody>
                    <a:bodyPr anchor="t" rtlCol="false"/>
                    <a:lstStyle/>
                    <a:p>
                      <a:pPr algn="l">
                        <a:lnSpc>
                          <a:spcPts val="1679"/>
                        </a:lnSpc>
                        <a:defRPr/>
                      </a:pPr>
                      <a:endParaRPr lang="en-US" sz="1100"/>
                    </a:p>
                  </a:txBody>
                  <a:tcPr marL="61286" marR="61286" marT="61286" marB="61286" anchor="ctr">
                    <a:lnL cmpd="sng" algn="ctr" cap="flat" w="12700">
                      <a:solidFill>
                        <a:srgbClr val="000000"/>
                      </a:solidFill>
                      <a:prstDash val="solid"/>
                      <a:round/>
                      <a:headEnd type="none" w="med" len="med"/>
                      <a:tailEnd type="none" w="med" len="med"/>
                    </a:lnL>
                    <a:lnR cmpd="sng" algn="ctr" cap="flat" w="12700">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tcPr>
                </a:tc>
                <a:tc>
                  <a:txBody>
                    <a:bodyPr anchor="t" rtlCol="false"/>
                    <a:lstStyle/>
                    <a:p>
                      <a:pPr algn="l">
                        <a:lnSpc>
                          <a:spcPts val="1679"/>
                        </a:lnSpc>
                        <a:defRPr/>
                      </a:pPr>
                      <a:endParaRPr lang="en-US" sz="1100"/>
                    </a:p>
                  </a:txBody>
                  <a:tcPr marL="61286" marR="61286" marT="61286" marB="61286" anchor="ctr">
                    <a:lnL cmpd="sng" algn="ctr" cap="flat" w="12700">
                      <a:solidFill>
                        <a:srgbClr val="000000"/>
                      </a:solidFill>
                      <a:prstDash val="solid"/>
                      <a:round/>
                      <a:headEnd type="none" w="med" len="med"/>
                      <a:tailEnd type="none" w="med" len="med"/>
                    </a:lnL>
                    <a:lnR cmpd="sng" algn="ctr" cap="flat" w="12700">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tcPr>
                </a:tc>
                <a:tc>
                  <a:txBody>
                    <a:bodyPr anchor="t" rtlCol="false"/>
                    <a:lstStyle/>
                    <a:p>
                      <a:pPr algn="l">
                        <a:lnSpc>
                          <a:spcPts val="1679"/>
                        </a:lnSpc>
                        <a:defRPr/>
                      </a:pPr>
                      <a:endParaRPr lang="en-US" sz="1100"/>
                    </a:p>
                  </a:txBody>
                  <a:tcPr marL="61286" marR="61286" marT="61286" marB="61286" anchor="ctr">
                    <a:lnL cmpd="sng" algn="ctr" cap="flat" w="12700">
                      <a:solidFill>
                        <a:srgbClr val="000000"/>
                      </a:solidFill>
                      <a:prstDash val="solid"/>
                      <a:round/>
                      <a:headEnd type="none" w="med" len="med"/>
                      <a:tailEnd type="none" w="med" len="med"/>
                    </a:lnL>
                    <a:lnR cmpd="sng" algn="ctr" cap="flat" w="12700">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tcPr>
                </a:tc>
              </a:tr>
              <a:tr h="1011582">
                <a:tc>
                  <a:txBody>
                    <a:bodyPr anchor="t" rtlCol="false"/>
                    <a:lstStyle/>
                    <a:p>
                      <a:pPr algn="l">
                        <a:lnSpc>
                          <a:spcPts val="2160"/>
                        </a:lnSpc>
                        <a:defRPr/>
                      </a:pPr>
                      <a:r>
                        <a:rPr lang="en-US" sz="1800" b="true">
                          <a:solidFill>
                            <a:srgbClr val="000000"/>
                          </a:solidFill>
                          <a:latin typeface="Aptos Bold"/>
                          <a:ea typeface="Aptos Bold"/>
                          <a:cs typeface="Aptos Bold"/>
                          <a:sym typeface="Aptos Bold"/>
                        </a:rPr>
                        <a:t>R&amp;D / Technical Documentation (if applicable)</a:t>
                      </a:r>
                      <a:endParaRPr lang="en-US" sz="1100"/>
                    </a:p>
                  </a:txBody>
                  <a:tcPr marL="61286" marR="61286" marT="61286" marB="61286" anchor="ctr">
                    <a:lnL cmpd="sng" algn="ctr" cap="flat" w="12700">
                      <a:solidFill>
                        <a:srgbClr val="000000"/>
                      </a:solidFill>
                      <a:prstDash val="solid"/>
                      <a:round/>
                      <a:headEnd type="none" w="med" len="med"/>
                      <a:tailEnd type="none" w="med" len="med"/>
                    </a:lnL>
                    <a:lnR cmpd="sng" algn="ctr" cap="flat" w="12700">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tcPr>
                </a:tc>
                <a:tc>
                  <a:txBody>
                    <a:bodyPr anchor="t" rtlCol="false"/>
                    <a:lstStyle/>
                    <a:p>
                      <a:pPr algn="l">
                        <a:lnSpc>
                          <a:spcPts val="1679"/>
                        </a:lnSpc>
                        <a:defRPr/>
                      </a:pPr>
                      <a:endParaRPr lang="en-US" sz="1100"/>
                    </a:p>
                  </a:txBody>
                  <a:tcPr marL="61286" marR="61286" marT="61286" marB="61286" anchor="ctr">
                    <a:lnL cmpd="sng" algn="ctr" cap="flat" w="12700">
                      <a:solidFill>
                        <a:srgbClr val="000000"/>
                      </a:solidFill>
                      <a:prstDash val="solid"/>
                      <a:round/>
                      <a:headEnd type="none" w="med" len="med"/>
                      <a:tailEnd type="none" w="med" len="med"/>
                    </a:lnL>
                    <a:lnR cmpd="sng" algn="ctr" cap="flat" w="12700">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tcPr>
                </a:tc>
                <a:tc>
                  <a:txBody>
                    <a:bodyPr anchor="t" rtlCol="false"/>
                    <a:lstStyle/>
                    <a:p>
                      <a:pPr algn="l">
                        <a:lnSpc>
                          <a:spcPts val="1679"/>
                        </a:lnSpc>
                        <a:defRPr/>
                      </a:pPr>
                      <a:endParaRPr lang="en-US" sz="1100"/>
                    </a:p>
                  </a:txBody>
                  <a:tcPr marL="61286" marR="61286" marT="61286" marB="61286" anchor="ctr">
                    <a:lnL cmpd="sng" algn="ctr" cap="flat" w="12700">
                      <a:solidFill>
                        <a:srgbClr val="000000"/>
                      </a:solidFill>
                      <a:prstDash val="solid"/>
                      <a:round/>
                      <a:headEnd type="none" w="med" len="med"/>
                      <a:tailEnd type="none" w="med" len="med"/>
                    </a:lnL>
                    <a:lnR cmpd="sng" algn="ctr" cap="flat" w="12700">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tcPr>
                </a:tc>
                <a:tc>
                  <a:txBody>
                    <a:bodyPr anchor="t" rtlCol="false"/>
                    <a:lstStyle/>
                    <a:p>
                      <a:pPr algn="l">
                        <a:lnSpc>
                          <a:spcPts val="1679"/>
                        </a:lnSpc>
                        <a:defRPr/>
                      </a:pPr>
                      <a:endParaRPr lang="en-US" sz="1100"/>
                    </a:p>
                  </a:txBody>
                  <a:tcPr marL="61286" marR="61286" marT="61286" marB="61286" anchor="ctr">
                    <a:lnL cmpd="sng" algn="ctr" cap="flat" w="12700">
                      <a:solidFill>
                        <a:srgbClr val="000000"/>
                      </a:solidFill>
                      <a:prstDash val="solid"/>
                      <a:round/>
                      <a:headEnd type="none" w="med" len="med"/>
                      <a:tailEnd type="none" w="med" len="med"/>
                    </a:lnL>
                    <a:lnR cmpd="sng" algn="ctr" cap="flat" w="12700">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tcPr>
                </a:tc>
                <a:tc>
                  <a:txBody>
                    <a:bodyPr anchor="t" rtlCol="false"/>
                    <a:lstStyle/>
                    <a:p>
                      <a:pPr algn="l">
                        <a:lnSpc>
                          <a:spcPts val="1679"/>
                        </a:lnSpc>
                        <a:defRPr/>
                      </a:pPr>
                      <a:endParaRPr lang="en-US" sz="1100"/>
                    </a:p>
                  </a:txBody>
                  <a:tcPr marL="61286" marR="61286" marT="61286" marB="61286" anchor="ctr">
                    <a:lnL cmpd="sng" algn="ctr" cap="flat" w="12700">
                      <a:solidFill>
                        <a:srgbClr val="000000"/>
                      </a:solidFill>
                      <a:prstDash val="solid"/>
                      <a:round/>
                      <a:headEnd type="none" w="med" len="med"/>
                      <a:tailEnd type="none" w="med" len="med"/>
                    </a:lnL>
                    <a:lnR cmpd="sng" algn="ctr" cap="flat" w="12700">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tcPr>
                </a:tc>
                <a:tc>
                  <a:txBody>
                    <a:bodyPr anchor="t" rtlCol="false"/>
                    <a:lstStyle/>
                    <a:p>
                      <a:pPr algn="l">
                        <a:lnSpc>
                          <a:spcPts val="1679"/>
                        </a:lnSpc>
                        <a:defRPr/>
                      </a:pPr>
                      <a:endParaRPr lang="en-US" sz="1100"/>
                    </a:p>
                  </a:txBody>
                  <a:tcPr marL="61286" marR="61286" marT="61286" marB="61286" anchor="ctr">
                    <a:lnL cmpd="sng" algn="ctr" cap="flat" w="12700">
                      <a:solidFill>
                        <a:srgbClr val="000000"/>
                      </a:solidFill>
                      <a:prstDash val="solid"/>
                      <a:round/>
                      <a:headEnd type="none" w="med" len="med"/>
                      <a:tailEnd type="none" w="med" len="med"/>
                    </a:lnL>
                    <a:lnR cmpd="sng" algn="ctr" cap="flat" w="12700">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tcPr>
                </a:tc>
              </a:tr>
            </a:tbl>
          </a:graphicData>
        </a:graphic>
      </p:graphicFrame>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6666" r="0" b="-16666"/>
            </a:stretch>
          </a:blipFill>
        </p:spPr>
      </p:sp>
      <p:grpSp>
        <p:nvGrpSpPr>
          <p:cNvPr name="Group 3" id="3"/>
          <p:cNvGrpSpPr/>
          <p:nvPr/>
        </p:nvGrpSpPr>
        <p:grpSpPr>
          <a:xfrm rot="0">
            <a:off x="1028700" y="1148759"/>
            <a:ext cx="13200995" cy="1365108"/>
            <a:chOff x="0" y="0"/>
            <a:chExt cx="17601326" cy="1820144"/>
          </a:xfrm>
        </p:grpSpPr>
        <p:sp>
          <p:nvSpPr>
            <p:cNvPr name="Freeform 4" id="4"/>
            <p:cNvSpPr/>
            <p:nvPr/>
          </p:nvSpPr>
          <p:spPr>
            <a:xfrm flipH="false" flipV="false" rot="0">
              <a:off x="0" y="0"/>
              <a:ext cx="17601326" cy="1820144"/>
            </a:xfrm>
            <a:custGeom>
              <a:avLst/>
              <a:gdLst/>
              <a:ahLst/>
              <a:cxnLst/>
              <a:rect r="r" b="b" t="t" l="l"/>
              <a:pathLst>
                <a:path h="1820144" w="17601326">
                  <a:moveTo>
                    <a:pt x="0" y="0"/>
                  </a:moveTo>
                  <a:lnTo>
                    <a:pt x="17601326" y="0"/>
                  </a:lnTo>
                  <a:lnTo>
                    <a:pt x="17601326" y="1820144"/>
                  </a:lnTo>
                  <a:lnTo>
                    <a:pt x="0" y="1820144"/>
                  </a:lnTo>
                  <a:close/>
                </a:path>
              </a:pathLst>
            </a:custGeom>
            <a:solidFill>
              <a:srgbClr val="000000">
                <a:alpha val="0"/>
              </a:srgbClr>
            </a:solidFill>
          </p:spPr>
        </p:sp>
        <p:sp>
          <p:nvSpPr>
            <p:cNvPr name="TextBox 5" id="5"/>
            <p:cNvSpPr txBox="true"/>
            <p:nvPr/>
          </p:nvSpPr>
          <p:spPr>
            <a:xfrm>
              <a:off x="0" y="66675"/>
              <a:ext cx="17601326" cy="1753469"/>
            </a:xfrm>
            <a:prstGeom prst="rect">
              <a:avLst/>
            </a:prstGeom>
          </p:spPr>
          <p:txBody>
            <a:bodyPr anchor="ctr" rtlCol="false" tIns="0" lIns="0" bIns="0" rIns="0"/>
            <a:lstStyle/>
            <a:p>
              <a:pPr algn="l">
                <a:lnSpc>
                  <a:spcPts val="7128"/>
                </a:lnSpc>
              </a:pPr>
              <a:r>
                <a:rPr lang="en-US" sz="6600" b="true">
                  <a:solidFill>
                    <a:srgbClr val="000000"/>
                  </a:solidFill>
                  <a:latin typeface="Aptos Bold"/>
                  <a:ea typeface="Aptos Bold"/>
                  <a:cs typeface="Aptos Bold"/>
                  <a:sym typeface="Aptos Bold"/>
                </a:rPr>
                <a:t>Annexure 1: Document Snapshots</a:t>
              </a:r>
            </a:p>
          </p:txBody>
        </p:sp>
      </p:grpSp>
      <p:sp>
        <p:nvSpPr>
          <p:cNvPr name="TextBox 6" id="6"/>
          <p:cNvSpPr txBox="true"/>
          <p:nvPr/>
        </p:nvSpPr>
        <p:spPr>
          <a:xfrm rot="0">
            <a:off x="1041844" y="2768430"/>
            <a:ext cx="16204311" cy="3786544"/>
          </a:xfrm>
          <a:prstGeom prst="rect">
            <a:avLst/>
          </a:prstGeom>
        </p:spPr>
        <p:txBody>
          <a:bodyPr anchor="t" rtlCol="false" tIns="0" lIns="0" bIns="0" rIns="0">
            <a:spAutoFit/>
          </a:bodyPr>
          <a:lstStyle/>
          <a:p>
            <a:pPr algn="l">
              <a:lnSpc>
                <a:spcPts val="3240"/>
              </a:lnSpc>
            </a:pPr>
            <a:r>
              <a:rPr lang="en-US" sz="2700" b="true">
                <a:solidFill>
                  <a:srgbClr val="000000"/>
                </a:solidFill>
                <a:latin typeface="Aptos Bold"/>
                <a:ea typeface="Aptos Bold"/>
                <a:cs typeface="Aptos Bold"/>
                <a:sym typeface="Aptos Bold"/>
              </a:rPr>
              <a:t>Instructions:</a:t>
            </a:r>
          </a:p>
          <a:p>
            <a:pPr algn="l">
              <a:lnSpc>
                <a:spcPts val="3240"/>
              </a:lnSpc>
            </a:pPr>
          </a:p>
          <a:p>
            <a:pPr algn="l" marL="488632" indent="-244316" lvl="1">
              <a:lnSpc>
                <a:spcPts val="3240"/>
              </a:lnSpc>
              <a:buFont typeface="Arial"/>
              <a:buChar char="•"/>
            </a:pPr>
            <a:r>
              <a:rPr lang="en-US" sz="2700">
                <a:solidFill>
                  <a:srgbClr val="000000"/>
                </a:solidFill>
                <a:latin typeface="Aptos"/>
                <a:ea typeface="Aptos"/>
                <a:cs typeface="Aptos"/>
                <a:sym typeface="Aptos"/>
              </a:rPr>
              <a:t>Paste clear, readable snapshots of the key documents you have listed in the previous table.</a:t>
            </a:r>
          </a:p>
          <a:p>
            <a:pPr algn="l" marL="488632" indent="-244316" lvl="1">
              <a:lnSpc>
                <a:spcPts val="3240"/>
              </a:lnSpc>
            </a:pPr>
          </a:p>
          <a:p>
            <a:pPr algn="l" marL="488632" indent="-244316" lvl="1">
              <a:lnSpc>
                <a:spcPts val="3240"/>
              </a:lnSpc>
              <a:buFont typeface="Arial"/>
              <a:buChar char="•"/>
            </a:pPr>
            <a:r>
              <a:rPr lang="en-US" sz="2700">
                <a:solidFill>
                  <a:srgbClr val="000000"/>
                </a:solidFill>
                <a:latin typeface="Aptos"/>
                <a:ea typeface="Aptos"/>
                <a:cs typeface="Aptos"/>
                <a:sym typeface="Aptos"/>
              </a:rPr>
              <a:t>Ensure each snapshot is labelled with the document title and matches the reference in the table.</a:t>
            </a:r>
          </a:p>
          <a:p>
            <a:pPr algn="l" marL="488632" indent="-244316" lvl="1">
              <a:lnSpc>
                <a:spcPts val="3240"/>
              </a:lnSpc>
            </a:pPr>
          </a:p>
          <a:p>
            <a:pPr algn="l" marL="488632" indent="-244316" lvl="1">
              <a:lnSpc>
                <a:spcPts val="3240"/>
              </a:lnSpc>
              <a:buFont typeface="Arial"/>
              <a:buChar char="•"/>
            </a:pPr>
            <a:r>
              <a:rPr lang="en-US" sz="2700">
                <a:solidFill>
                  <a:srgbClr val="000000"/>
                </a:solidFill>
                <a:latin typeface="Aptos"/>
                <a:ea typeface="Aptos"/>
                <a:cs typeface="Aptos"/>
                <a:sym typeface="Aptos"/>
              </a:rPr>
              <a:t>Images should be high-resolution but optimised to keep the overall file size under 10 MB.</a:t>
            </a:r>
          </a:p>
          <a:p>
            <a:pPr algn="l" marL="488632" indent="-244316" lvl="1">
              <a:lnSpc>
                <a:spcPts val="3240"/>
              </a:lnSpc>
            </a:pPr>
          </a:p>
          <a:p>
            <a:pPr algn="l" marL="488632" indent="-244316" lvl="1">
              <a:lnSpc>
                <a:spcPts val="3240"/>
              </a:lnSpc>
            </a:pPr>
            <a:r>
              <a:rPr lang="en-US" sz="2700">
                <a:solidFill>
                  <a:srgbClr val="000000"/>
                </a:solidFill>
                <a:latin typeface="Aptos"/>
                <a:ea typeface="Aptos"/>
                <a:cs typeface="Aptos"/>
                <a:sym typeface="Aptos"/>
              </a:rPr>
              <a:t>(</a:t>
            </a:r>
            <a:r>
              <a:rPr lang="en-US" sz="2700" i="true">
                <a:solidFill>
                  <a:srgbClr val="000000"/>
                </a:solidFill>
                <a:latin typeface="Aptos Italics"/>
                <a:ea typeface="Aptos Italics"/>
                <a:cs typeface="Aptos Italics"/>
                <a:sym typeface="Aptos Italics"/>
              </a:rPr>
              <a:t>Placeholder space for nominees to paste snapshots</a:t>
            </a:r>
            <a:r>
              <a:rPr lang="en-US" sz="2700">
                <a:solidFill>
                  <a:srgbClr val="000000"/>
                </a:solidFill>
                <a:latin typeface="Aptos"/>
                <a:ea typeface="Aptos"/>
                <a:cs typeface="Aptos"/>
                <a:sym typeface="Aptos"/>
              </a:rPr>
              <a: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DAGv3GlNXug</dc:identifier>
  <dcterms:modified xsi:type="dcterms:W3CDTF">2011-08-01T06:04:30Z</dcterms:modified>
  <cp:revision>1</cp:revision>
  <dc:title>Secure India Summit 2025 – Awards Nomination Form</dc:title>
</cp:coreProperties>
</file>