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8288000" cy="10287000"/>
  <p:notesSz cx="6858000" cy="9144000"/>
  <p:embeddedFontLst>
    <p:embeddedFont>
      <p:font typeface="Aptos Bold" charset="1" panose="020B0004020202020204"/>
      <p:regular r:id="rId23"/>
    </p:embeddedFont>
    <p:embeddedFont>
      <p:font typeface="Canva Sans Bold" charset="1" panose="020B0803030501040103"/>
      <p:regular r:id="rId24"/>
    </p:embeddedFont>
    <p:embeddedFont>
      <p:font typeface="Aptos" charset="1" panose="020B0004020202020204"/>
      <p:regular r:id="rId25"/>
    </p:embeddedFont>
    <p:embeddedFont>
      <p:font typeface="Arimo Bold" charset="1" panose="020B0704020202020204"/>
      <p:regular r:id="rId26"/>
    </p:embeddedFont>
    <p:embeddedFont>
      <p:font typeface="Aptos Italics" charset="1" panose="020B0004020202090204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4972050"/>
            <a:ext cx="18302288" cy="3433973"/>
            <a:chOff x="0" y="0"/>
            <a:chExt cx="4820356" cy="90442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20355" cy="904421"/>
            </a:xfrm>
            <a:custGeom>
              <a:avLst/>
              <a:gdLst/>
              <a:ahLst/>
              <a:cxnLst/>
              <a:rect r="r" b="b" t="t" l="l"/>
              <a:pathLst>
                <a:path h="904421" w="4820355">
                  <a:moveTo>
                    <a:pt x="0" y="0"/>
                  </a:moveTo>
                  <a:lnTo>
                    <a:pt x="4820355" y="0"/>
                  </a:lnTo>
                  <a:lnTo>
                    <a:pt x="4820355" y="904421"/>
                  </a:lnTo>
                  <a:lnTo>
                    <a:pt x="0" y="904421"/>
                  </a:lnTo>
                  <a:close/>
                </a:path>
              </a:pathLst>
            </a:custGeom>
            <a:solidFill>
              <a:srgbClr val="0D134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820356" cy="9329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0" y="5572272"/>
            <a:ext cx="18288000" cy="1079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15"/>
              </a:lnSpc>
            </a:pPr>
            <a:r>
              <a:rPr lang="en-US" sz="7699" b="true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BRAVEST FIREFIGHTER OF THE YEAR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-14288" y="-14288"/>
            <a:ext cx="18316575" cy="1863837"/>
            <a:chOff x="0" y="0"/>
            <a:chExt cx="24422100" cy="248511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19050" y="19050"/>
              <a:ext cx="24384000" cy="2447036"/>
            </a:xfrm>
            <a:custGeom>
              <a:avLst/>
              <a:gdLst/>
              <a:ahLst/>
              <a:cxnLst/>
              <a:rect r="r" b="b" t="t" l="l"/>
              <a:pathLst>
                <a:path h="2447036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447036"/>
                  </a:lnTo>
                  <a:lnTo>
                    <a:pt x="0" y="244703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4422100" cy="2485136"/>
            </a:xfrm>
            <a:custGeom>
              <a:avLst/>
              <a:gdLst/>
              <a:ahLst/>
              <a:cxnLst/>
              <a:rect r="r" b="b" t="t" l="l"/>
              <a:pathLst>
                <a:path h="2485136" w="24422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2466086"/>
                  </a:lnTo>
                  <a:cubicBezTo>
                    <a:pt x="24422100" y="2476627"/>
                    <a:pt x="24413590" y="2485136"/>
                    <a:pt x="24403050" y="2485136"/>
                  </a:cubicBezTo>
                  <a:lnTo>
                    <a:pt x="19050" y="2485136"/>
                  </a:lnTo>
                  <a:cubicBezTo>
                    <a:pt x="8509" y="2485136"/>
                    <a:pt x="0" y="2476627"/>
                    <a:pt x="0" y="2466086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2466086"/>
                  </a:lnTo>
                  <a:lnTo>
                    <a:pt x="19050" y="2466086"/>
                  </a:lnTo>
                  <a:lnTo>
                    <a:pt x="19050" y="2447036"/>
                  </a:lnTo>
                  <a:lnTo>
                    <a:pt x="24403050" y="2447036"/>
                  </a:lnTo>
                  <a:lnTo>
                    <a:pt x="24403050" y="2466086"/>
                  </a:lnTo>
                  <a:lnTo>
                    <a:pt x="24384000" y="2466086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387334" y="43360"/>
            <a:ext cx="4468353" cy="2071268"/>
            <a:chOff x="0" y="0"/>
            <a:chExt cx="8740866" cy="4051756"/>
          </a:xfrm>
        </p:grpSpPr>
        <p:sp>
          <p:nvSpPr>
            <p:cNvPr name="Freeform 11" id="11" descr="A logo on a black background  AI-generated content may be incorrect."/>
            <p:cNvSpPr/>
            <p:nvPr/>
          </p:nvSpPr>
          <p:spPr>
            <a:xfrm flipH="false" flipV="false" rot="0">
              <a:off x="0" y="0"/>
              <a:ext cx="8740902" cy="4051808"/>
            </a:xfrm>
            <a:custGeom>
              <a:avLst/>
              <a:gdLst/>
              <a:ahLst/>
              <a:cxnLst/>
              <a:rect r="r" b="b" t="t" l="l"/>
              <a:pathLst>
                <a:path h="4051808" w="8740902">
                  <a:moveTo>
                    <a:pt x="0" y="0"/>
                  </a:moveTo>
                  <a:lnTo>
                    <a:pt x="8740902" y="0"/>
                  </a:lnTo>
                  <a:lnTo>
                    <a:pt x="8740902" y="4051808"/>
                  </a:lnTo>
                  <a:lnTo>
                    <a:pt x="0" y="40518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1"/>
              </a:stretch>
            </a:blipFill>
          </p:spPr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13369614" y="-379132"/>
            <a:ext cx="5832786" cy="2703740"/>
            <a:chOff x="0" y="0"/>
            <a:chExt cx="7777048" cy="3604986"/>
          </a:xfrm>
        </p:grpSpPr>
        <p:sp>
          <p:nvSpPr>
            <p:cNvPr name="Freeform 13" id="13" descr="A blue and black logo  AI-generated content may be incorrect."/>
            <p:cNvSpPr/>
            <p:nvPr/>
          </p:nvSpPr>
          <p:spPr>
            <a:xfrm flipH="false" flipV="false" rot="0">
              <a:off x="0" y="0"/>
              <a:ext cx="7777099" cy="3605022"/>
            </a:xfrm>
            <a:custGeom>
              <a:avLst/>
              <a:gdLst/>
              <a:ahLst/>
              <a:cxnLst/>
              <a:rect r="r" b="b" t="t" l="l"/>
              <a:pathLst>
                <a:path h="3605022" w="7777099">
                  <a:moveTo>
                    <a:pt x="0" y="0"/>
                  </a:moveTo>
                  <a:lnTo>
                    <a:pt x="7777099" y="0"/>
                  </a:lnTo>
                  <a:lnTo>
                    <a:pt x="7777099" y="3605022"/>
                  </a:lnTo>
                  <a:lnTo>
                    <a:pt x="0" y="36050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0508628" y="-191356"/>
            <a:ext cx="4740791" cy="2197554"/>
            <a:chOff x="0" y="0"/>
            <a:chExt cx="6321054" cy="2930072"/>
          </a:xfrm>
        </p:grpSpPr>
        <p:sp>
          <p:nvSpPr>
            <p:cNvPr name="Freeform 15" id="15" descr="A black and red logo  AI-generated content may be incorrect."/>
            <p:cNvSpPr/>
            <p:nvPr/>
          </p:nvSpPr>
          <p:spPr>
            <a:xfrm flipH="false" flipV="false" rot="0">
              <a:off x="0" y="0"/>
              <a:ext cx="6321044" cy="2930017"/>
            </a:xfrm>
            <a:custGeom>
              <a:avLst/>
              <a:gdLst/>
              <a:ahLst/>
              <a:cxnLst/>
              <a:rect r="r" b="b" t="t" l="l"/>
              <a:pathLst>
                <a:path h="2930017" w="6321044">
                  <a:moveTo>
                    <a:pt x="0" y="0"/>
                  </a:moveTo>
                  <a:lnTo>
                    <a:pt x="6321044" y="0"/>
                  </a:lnTo>
                  <a:lnTo>
                    <a:pt x="6321044" y="2930017"/>
                  </a:lnTo>
                  <a:lnTo>
                    <a:pt x="0" y="29300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-1"/>
              </a:stretch>
            </a:blipFill>
          </p:spPr>
        </p:sp>
      </p:grpSp>
      <p:grpSp>
        <p:nvGrpSpPr>
          <p:cNvPr name="Group 16" id="16"/>
          <p:cNvGrpSpPr>
            <a:grpSpLocks noChangeAspect="true"/>
          </p:cNvGrpSpPr>
          <p:nvPr/>
        </p:nvGrpSpPr>
        <p:grpSpPr>
          <a:xfrm rot="0">
            <a:off x="5094667" y="-763058"/>
            <a:ext cx="8098663" cy="8098664"/>
            <a:chOff x="0" y="0"/>
            <a:chExt cx="10798218" cy="10798218"/>
          </a:xfrm>
        </p:grpSpPr>
        <p:sp>
          <p:nvSpPr>
            <p:cNvPr name="Freeform 17" id="17" descr="A logo on a black background  AI-generated content may be incorrect."/>
            <p:cNvSpPr/>
            <p:nvPr/>
          </p:nvSpPr>
          <p:spPr>
            <a:xfrm flipH="false" flipV="false" rot="0">
              <a:off x="0" y="0"/>
              <a:ext cx="10798175" cy="10798175"/>
            </a:xfrm>
            <a:custGeom>
              <a:avLst/>
              <a:gdLst/>
              <a:ahLst/>
              <a:cxnLst/>
              <a:rect r="r" b="b" t="t" l="l"/>
              <a:pathLst>
                <a:path h="10798175" w="10798175">
                  <a:moveTo>
                    <a:pt x="0" y="0"/>
                  </a:moveTo>
                  <a:lnTo>
                    <a:pt x="10798175" y="0"/>
                  </a:lnTo>
                  <a:lnTo>
                    <a:pt x="10798175" y="10798175"/>
                  </a:lnTo>
                  <a:lnTo>
                    <a:pt x="0" y="107981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1028700" y="9470030"/>
            <a:ext cx="1780877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true">
                <a:solidFill>
                  <a:srgbClr val="04243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Date of application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605623" y="7383231"/>
            <a:ext cx="5076751" cy="757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24"/>
              </a:lnSpc>
              <a:spcBef>
                <a:spcPct val="0"/>
              </a:spcBef>
            </a:pPr>
            <a:r>
              <a:rPr lang="en-US" sz="530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Nomination Form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48740" y="332193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About the Secure India Awards 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348740" y="2056239"/>
            <a:ext cx="15965424" cy="7372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The Secure India Awards recognise excellence, innovation, and courage across three critical domains:</a:t>
            </a:r>
          </a:p>
          <a:p>
            <a:pPr algn="just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b="true" sz="270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Safe &amp; Secure Excellence Awards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– honouring outstanding security practices, secure facilities, and frontline bravery.</a:t>
            </a:r>
          </a:p>
          <a:p>
            <a:pPr algn="just" marL="488632" indent="-244316" lvl="1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b="true" sz="270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Fire Safety Excellence Awards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– recognising exemplary fire safety standards, prevention initiatives, and acts of heroism.</a:t>
            </a:r>
          </a:p>
          <a:p>
            <a:pPr algn="just" marL="488632" indent="-244316" lvl="1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b="true" sz="270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Cyber &amp; InfoSec Excellence Awards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– celebrating leadership in cybersecurity, secure technology, and awareness initiatives.</a:t>
            </a:r>
          </a:p>
          <a:p>
            <a:pPr algn="just" marL="488632" indent="-244316" lvl="1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Awards highlight achievements that set new benchmarks for safety, security, and resilience in India.</a:t>
            </a:r>
          </a:p>
          <a:p>
            <a:pPr algn="just" marL="488632" indent="-244316" lvl="1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Open to organisations, individuals, and innovators whose work has made a measurable positive impact between 1 August 2024 and 31 July 2025.</a:t>
            </a:r>
          </a:p>
          <a:p>
            <a:pPr algn="just" marL="488632" indent="-244316" lvl="1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Part of the </a:t>
            </a:r>
            <a:r>
              <a:rPr lang="en-US" b="true" sz="270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Secure India Summit 2025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, curated by </a:t>
            </a:r>
            <a:r>
              <a:rPr lang="en-US" b="true" sz="270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The Times Group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and </a:t>
            </a:r>
            <a:r>
              <a:rPr lang="en-US" b="true" sz="270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IIRIS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, bringing together national leaders, industry experts, and frontline heroes.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00100" y="-146682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Rules &amp; Instructions</a:t>
              </a:r>
            </a:p>
          </p:txBody>
        </p:sp>
      </p:grpSp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800100" y="1470028"/>
          <a:ext cx="16687800" cy="8590809"/>
        </p:xfrm>
        <a:graphic>
          <a:graphicData uri="http://schemas.openxmlformats.org/drawingml/2006/table">
            <a:tbl>
              <a:tblPr/>
              <a:tblGrid>
                <a:gridCol w="3348832"/>
                <a:gridCol w="13338968"/>
              </a:tblGrid>
              <a:tr h="577964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Section</a:t>
                      </a:r>
                      <a:endParaRPr lang="en-US" sz="1100"/>
                    </a:p>
                  </a:txBody>
                  <a:tcPr marL="41840" marR="41840" marT="41840" marB="418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Details</a:t>
                      </a:r>
                      <a:endParaRPr lang="en-US" sz="1100"/>
                    </a:p>
                  </a:txBody>
                  <a:tcPr marL="41840" marR="41840" marT="41840" marB="418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824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About the Award</a:t>
                      </a:r>
                      <a:endParaRPr lang="en-US" sz="1100"/>
                    </a:p>
                  </a:txBody>
                  <a:tcPr marL="41840" marR="41840" marT="41840" marB="418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• Honours a security guard who has demonstrated exceptional bravery in safeguarding people and property in the face of danger.</a:t>
                      </a:r>
                      <a:endParaRPr lang="en-US" sz="1100"/>
                    </a:p>
                    <a:p>
                      <a:pPr algn="l">
                        <a:lnSpc>
                          <a:spcPts val="2879"/>
                        </a:lnSpc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• Part of the </a:t>
                      </a: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Secure India Awards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, recognising frontline heroes in the security domain.</a:t>
                      </a:r>
                    </a:p>
                  </a:txBody>
                  <a:tcPr marL="41840" marR="41840" marT="41840" marB="418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26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Eligibility</a:t>
                      </a:r>
                      <a:endParaRPr lang="en-US" sz="1100"/>
                    </a:p>
                  </a:txBody>
                  <a:tcPr marL="41840" marR="41840" marT="41840" marB="418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The incident must have occurred between </a:t>
                      </a: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1 August 2024 and 31 July 2025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.</a:t>
                      </a:r>
                      <a:endParaRPr lang="en-US" sz="1100"/>
                    </a:p>
                  </a:txBody>
                  <a:tcPr marL="41840" marR="41840" marT="41840" marB="418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812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Consent &amp; Authorisation</a:t>
                      </a:r>
                      <a:endParaRPr lang="en-US" sz="1100"/>
                    </a:p>
                  </a:txBody>
                  <a:tcPr marL="41840" marR="41840" marT="41840" marB="418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• By submitting photographs, documents, or other supporting material, the nominee confirms they are authorised to share such material and that doing so does not breach any confidentiality obligations or legal restrictions.</a:t>
                      </a:r>
                      <a:endParaRPr lang="en-US" sz="1100"/>
                    </a:p>
                    <a:p>
                      <a:pPr algn="l">
                        <a:lnSpc>
                          <a:spcPts val="2879"/>
                        </a:lnSpc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• The nominee consents to participate in medical tests, if required, to assess eligibility for the associated insurance benefit.</a:t>
                      </a:r>
                    </a:p>
                    <a:p>
                      <a:pPr algn="l">
                        <a:lnSpc>
                          <a:spcPts val="2879"/>
                        </a:lnSpc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• If medically found </a:t>
                      </a: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not fit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 for insurance eligibility, the award will still be conferred, but the insurance benefit will not apply.</a:t>
                      </a:r>
                    </a:p>
                    <a:p>
                      <a:pPr algn="l">
                        <a:lnSpc>
                          <a:spcPts val="2879"/>
                        </a:lnSpc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• For the </a:t>
                      </a: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Millennium Schools tuition benefit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, only tuition fees will be covered; all other ancillary costs (transport, uniforms, books, etc.) will be borne by the parents/guardians.</a:t>
                      </a:r>
                    </a:p>
                    <a:p>
                      <a:pPr algn="l">
                        <a:lnSpc>
                          <a:spcPts val="2879"/>
                        </a:lnSpc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• For both the insurance and schooling benefits, </a:t>
                      </a: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no cash equivalent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 will be provided under any circumstances.</a:t>
                      </a:r>
                    </a:p>
                  </a:txBody>
                  <a:tcPr marL="41840" marR="41840" marT="41840" marB="418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211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Important Submission Rules</a:t>
                      </a:r>
                      <a:endParaRPr lang="en-US" sz="1100"/>
                    </a:p>
                  </a:txBody>
                  <a:tcPr marL="41840" marR="41840" marT="41840" marB="418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• </a:t>
                      </a: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Maximum file size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 for the completed nomination (including all embedded attachments) is </a:t>
                      </a: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10 MB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.</a:t>
                      </a:r>
                      <a:endParaRPr lang="en-US" sz="1100"/>
                    </a:p>
                    <a:p>
                      <a:pPr algn="l">
                        <a:lnSpc>
                          <a:spcPts val="2879"/>
                        </a:lnSpc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• Supporting documents must be relevant and clearly referenced within the form.</a:t>
                      </a:r>
                    </a:p>
                    <a:p>
                      <a:pPr algn="l">
                        <a:lnSpc>
                          <a:spcPts val="2879"/>
                        </a:lnSpc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• No additional supporting attachments will be accepted after submission; only what is included within the nomination file will be reviewed.</a:t>
                      </a:r>
                    </a:p>
                    <a:p>
                      <a:pPr algn="l">
                        <a:lnSpc>
                          <a:spcPts val="2879"/>
                        </a:lnSpc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• Only the </a:t>
                      </a: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first submission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 will be considered; subsequent uploads will not be reviewed.</a:t>
                      </a:r>
                    </a:p>
                  </a:txBody>
                  <a:tcPr marL="41840" marR="41840" marT="41840" marB="418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1028700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Section 1: Nominee Information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28700" y="3017045"/>
            <a:ext cx="15896844" cy="4617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Full Name:</a:t>
            </a:r>
          </a:p>
          <a:p>
            <a:pPr algn="just" marL="488632" indent="-244316" lvl="1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Current Employer:</a:t>
            </a:r>
          </a:p>
          <a:p>
            <a:pPr algn="just" marL="488632" indent="-244316" lvl="1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Site / Location of Duty:</a:t>
            </a:r>
          </a:p>
          <a:p>
            <a:pPr algn="just" marL="488632" indent="-244316" lvl="1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Age:</a:t>
            </a:r>
          </a:p>
          <a:p>
            <a:pPr algn="just" marL="488632" indent="-244316" lvl="1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Gender:</a:t>
            </a:r>
          </a:p>
          <a:p>
            <a:pPr algn="just" marL="488632" indent="-244316" lvl="1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Date of Joining Security Role: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1028700"/>
            <a:ext cx="15773400" cy="2154673"/>
            <a:chOff x="0" y="0"/>
            <a:chExt cx="21031200" cy="28728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872897"/>
            </a:xfrm>
            <a:custGeom>
              <a:avLst/>
              <a:gdLst/>
              <a:ahLst/>
              <a:cxnLst/>
              <a:rect r="r" b="b" t="t" l="l"/>
              <a:pathLst>
                <a:path h="2872897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872897"/>
                  </a:lnTo>
                  <a:lnTo>
                    <a:pt x="0" y="28728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80622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Section 2: Point of Contact (Nominating Authority)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28700" y="3491970"/>
            <a:ext cx="8958834" cy="29555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Supervisor / Nominating Person:</a:t>
            </a:r>
          </a:p>
          <a:p>
            <a:pPr algn="l" marL="488632" indent="-244316" lvl="1">
              <a:lnSpc>
                <a:spcPts val="3240"/>
              </a:lnSpc>
            </a:pP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Designation:</a:t>
            </a:r>
          </a:p>
          <a:p>
            <a:pPr algn="l" marL="488632" indent="-244316" lvl="1">
              <a:lnSpc>
                <a:spcPts val="3240"/>
              </a:lnSpc>
            </a:pP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Mobile:</a:t>
            </a:r>
          </a:p>
          <a:p>
            <a:pPr algn="l" marL="488632" indent="-244316" lvl="1">
              <a:lnSpc>
                <a:spcPts val="3240"/>
              </a:lnSpc>
            </a:pP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Email: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1028700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Section 3: Act of Bravery 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28700" y="3265136"/>
            <a:ext cx="16285464" cy="585732"/>
            <a:chOff x="0" y="0"/>
            <a:chExt cx="21713952" cy="78097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713952" cy="780942"/>
            </a:xfrm>
            <a:custGeom>
              <a:avLst/>
              <a:gdLst/>
              <a:ahLst/>
              <a:cxnLst/>
              <a:rect r="r" b="b" t="t" l="l"/>
              <a:pathLst>
                <a:path h="780942" w="21713952">
                  <a:moveTo>
                    <a:pt x="0" y="0"/>
                  </a:moveTo>
                  <a:lnTo>
                    <a:pt x="21713952" y="0"/>
                  </a:lnTo>
                  <a:lnTo>
                    <a:pt x="21713952" y="780942"/>
                  </a:lnTo>
                  <a:lnTo>
                    <a:pt x="0" y="780942"/>
                  </a:lnTo>
                  <a:close/>
                </a:path>
              </a:pathLst>
            </a:custGeom>
            <a:solidFill>
              <a:srgbClr val="156082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21713952" cy="780976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MANDATORY INFORMATION TO BE FILLED (on next page)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28700" y="4067226"/>
            <a:ext cx="15989427" cy="5324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Date of Incident</a:t>
            </a: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Location of Incident</a:t>
            </a: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Detailed Description of the Incident</a:t>
            </a:r>
          </a:p>
          <a:p>
            <a:pPr algn="l" marL="1174432" indent="-391478" lvl="2">
              <a:lnSpc>
                <a:spcPts val="3240"/>
              </a:lnSpc>
              <a:buFont typeface="Arial"/>
              <a:buChar char="⚬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Provide a clear sequence of events leading up to the incident.</a:t>
            </a:r>
          </a:p>
          <a:p>
            <a:pPr algn="l" marL="1174432" indent="-391478" lvl="2">
              <a:lnSpc>
                <a:spcPts val="3240"/>
              </a:lnSpc>
              <a:buFont typeface="Arial"/>
              <a:buChar char="⚬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Describe the specific actions taken by the nominee.</a:t>
            </a:r>
          </a:p>
          <a:p>
            <a:pPr algn="l" marL="1174432" indent="-391478" lvl="2">
              <a:lnSpc>
                <a:spcPts val="3240"/>
              </a:lnSpc>
              <a:buFont typeface="Arial"/>
              <a:buChar char="⚬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Highlight any challenges, risks, or threats encountered.</a:t>
            </a:r>
          </a:p>
          <a:p>
            <a:pPr algn="l" marL="1174432" indent="-391478" lvl="2">
              <a:lnSpc>
                <a:spcPts val="3240"/>
              </a:lnSpc>
              <a:buFont typeface="Arial"/>
              <a:buChar char="⚬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Mention any resources, tools, or training used during the act.</a:t>
            </a: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Impact of the Act</a:t>
            </a:r>
          </a:p>
          <a:p>
            <a:pPr algn="l" marL="1174432" indent="-391478" lvl="2">
              <a:lnSpc>
                <a:spcPts val="3240"/>
              </a:lnSpc>
              <a:buFont typeface="Arial"/>
              <a:buChar char="⚬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Describe the immediate outcomes (e.g., lives saved, injuries prevented, property protected, escalation avoided).</a:t>
            </a:r>
          </a:p>
          <a:p>
            <a:pPr algn="l" marL="1174432" indent="-391478" lvl="2">
              <a:lnSpc>
                <a:spcPts val="3240"/>
              </a:lnSpc>
              <a:buFont typeface="Arial"/>
              <a:buChar char="⚬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Note any long-term positive effects or recognition received.</a:t>
            </a: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Witnesses (if any)</a:t>
            </a:r>
          </a:p>
          <a:p>
            <a:pPr algn="l" marL="1174432" indent="-391478" lvl="2">
              <a:lnSpc>
                <a:spcPts val="3240"/>
              </a:lnSpc>
              <a:buFont typeface="Arial"/>
              <a:buChar char="⚬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Provide full names, contact details, and their relationship to the incident.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57300" y="547688"/>
            <a:ext cx="14135100" cy="1988345"/>
            <a:chOff x="0" y="0"/>
            <a:chExt cx="188468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8468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18846800">
                  <a:moveTo>
                    <a:pt x="0" y="0"/>
                  </a:moveTo>
                  <a:lnTo>
                    <a:pt x="18846800" y="0"/>
                  </a:lnTo>
                  <a:lnTo>
                    <a:pt x="188468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188468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Section 3: Act of Bravery 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257300" y="2536032"/>
            <a:ext cx="16457647" cy="585732"/>
            <a:chOff x="0" y="0"/>
            <a:chExt cx="21943529" cy="78097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943529" cy="780942"/>
            </a:xfrm>
            <a:custGeom>
              <a:avLst/>
              <a:gdLst/>
              <a:ahLst/>
              <a:cxnLst/>
              <a:rect r="r" b="b" t="t" l="l"/>
              <a:pathLst>
                <a:path h="780942" w="21943529">
                  <a:moveTo>
                    <a:pt x="0" y="0"/>
                  </a:moveTo>
                  <a:lnTo>
                    <a:pt x="21943529" y="0"/>
                  </a:lnTo>
                  <a:lnTo>
                    <a:pt x="21943529" y="780942"/>
                  </a:lnTo>
                  <a:lnTo>
                    <a:pt x="0" y="780942"/>
                  </a:lnTo>
                  <a:close/>
                </a:path>
              </a:pathLst>
            </a:custGeom>
            <a:solidFill>
              <a:srgbClr val="156082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21943529" cy="780976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DESCRIPTION  OF INCIDENT</a:t>
              </a:r>
            </a:p>
          </p:txBody>
        </p:sp>
      </p:grpSp>
      <p:graphicFrame>
        <p:nvGraphicFramePr>
          <p:cNvPr name="Table 9" id="9"/>
          <p:cNvGraphicFramePr>
            <a:graphicFrameLocks noGrp="true"/>
          </p:cNvGraphicFramePr>
          <p:nvPr/>
        </p:nvGraphicFramePr>
        <p:xfrm>
          <a:off x="1257300" y="3492817"/>
          <a:ext cx="16457647" cy="6701082"/>
        </p:xfrm>
        <a:graphic>
          <a:graphicData uri="http://schemas.openxmlformats.org/drawingml/2006/table">
            <a:tbl>
              <a:tblPr/>
              <a:tblGrid>
                <a:gridCol w="5501810"/>
                <a:gridCol w="10955837"/>
              </a:tblGrid>
              <a:tr h="629844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Field</a:t>
                      </a:r>
                      <a:endParaRPr lang="en-US" sz="1100"/>
                    </a:p>
                  </a:txBody>
                  <a:tcPr marL="82101" marR="82101" marT="82101" marB="82101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Details (to be filled by nominee)</a:t>
                      </a:r>
                      <a:endParaRPr lang="en-US" sz="1100"/>
                    </a:p>
                  </a:txBody>
                  <a:tcPr marL="82101" marR="82101" marT="82101" marB="82101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844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Date of Incident</a:t>
                      </a:r>
                      <a:endParaRPr lang="en-US" sz="1100"/>
                    </a:p>
                  </a:txBody>
                  <a:tcPr marL="82101" marR="82101" marT="82101" marB="82101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82101" marR="82101" marT="82101" marB="82101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844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Location of Incident</a:t>
                      </a:r>
                      <a:endParaRPr lang="en-US" sz="1100"/>
                    </a:p>
                  </a:txBody>
                  <a:tcPr marL="82101" marR="82101" marT="82101" marB="82101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82101" marR="82101" marT="82101" marB="82101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577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Detailed Description of the Incident</a:t>
                      </a:r>
                      <a:endParaRPr lang="en-US" sz="1100"/>
                    </a:p>
                    <a:p>
                      <a:pPr algn="l">
                        <a:lnSpc>
                          <a:spcPts val="2879"/>
                        </a:lnSpc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(200 words)</a:t>
                      </a:r>
                    </a:p>
                  </a:txBody>
                  <a:tcPr marL="82101" marR="82101" marT="82101" marB="82101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82101" marR="82101" marT="82101" marB="82101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577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Impact of the Act (200 words)</a:t>
                      </a:r>
                      <a:endParaRPr lang="en-US" sz="1100"/>
                    </a:p>
                  </a:txBody>
                  <a:tcPr marL="82101" marR="82101" marT="82101" marB="82101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82101" marR="82101" marT="82101" marB="82101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57300" y="547688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Section 3: Act of Bravery 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01268" y="2647188"/>
            <a:ext cx="16285464" cy="553998"/>
            <a:chOff x="0" y="0"/>
            <a:chExt cx="21713952" cy="73866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713952" cy="738632"/>
            </a:xfrm>
            <a:custGeom>
              <a:avLst/>
              <a:gdLst/>
              <a:ahLst/>
              <a:cxnLst/>
              <a:rect r="r" b="b" t="t" l="l"/>
              <a:pathLst>
                <a:path h="738632" w="21713952">
                  <a:moveTo>
                    <a:pt x="0" y="0"/>
                  </a:moveTo>
                  <a:lnTo>
                    <a:pt x="21713952" y="0"/>
                  </a:lnTo>
                  <a:lnTo>
                    <a:pt x="21713952" y="738632"/>
                  </a:lnTo>
                  <a:lnTo>
                    <a:pt x="0" y="738632"/>
                  </a:lnTo>
                  <a:close/>
                </a:path>
              </a:pathLst>
            </a:custGeom>
            <a:solidFill>
              <a:srgbClr val="156082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21713952" cy="738664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WITNESS INFORMATION</a:t>
              </a:r>
            </a:p>
          </p:txBody>
        </p:sp>
      </p:grpSp>
      <p:graphicFrame>
        <p:nvGraphicFramePr>
          <p:cNvPr name="Table 9" id="9"/>
          <p:cNvGraphicFramePr>
            <a:graphicFrameLocks noGrp="true"/>
          </p:cNvGraphicFramePr>
          <p:nvPr/>
        </p:nvGraphicFramePr>
        <p:xfrm>
          <a:off x="1001268" y="3464481"/>
          <a:ext cx="15773400" cy="0"/>
        </p:xfrm>
        <a:graphic>
          <a:graphicData uri="http://schemas.openxmlformats.org/drawingml/2006/table">
            <a:tbl>
              <a:tblPr/>
              <a:tblGrid>
                <a:gridCol w="3943350"/>
                <a:gridCol w="3943350"/>
                <a:gridCol w="3943350"/>
                <a:gridCol w="3943350"/>
              </a:tblGrid>
              <a:tr h="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 b="true">
                          <a:solidFill>
                            <a:srgbClr val="000000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Name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 b="true">
                          <a:solidFill>
                            <a:srgbClr val="000000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Mobile Number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 b="true">
                          <a:solidFill>
                            <a:srgbClr val="000000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Email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 b="true">
                          <a:solidFill>
                            <a:srgbClr val="000000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Address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10" id="10"/>
          <p:cNvSpPr txBox="true"/>
          <p:nvPr/>
        </p:nvSpPr>
        <p:spPr>
          <a:xfrm rot="0">
            <a:off x="1092708" y="6379536"/>
            <a:ext cx="15846552" cy="1709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Instructions:</a:t>
            </a: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Provide accurate and verifiable details for each witness.</a:t>
            </a: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Ensure witnesses have been informed and are willing to speak with the jury if contacted.</a:t>
            </a: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Include complete phone numbers and, if applicable, email addresses for contact.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593408"/>
            <a:ext cx="17030700" cy="1988345"/>
            <a:chOff x="0" y="0"/>
            <a:chExt cx="227076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27076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2707600">
                  <a:moveTo>
                    <a:pt x="0" y="0"/>
                  </a:moveTo>
                  <a:lnTo>
                    <a:pt x="22707600" y="0"/>
                  </a:lnTo>
                  <a:lnTo>
                    <a:pt x="227076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27076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Section 4 - Supporting Documents &amp; Media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28700" y="2978764"/>
            <a:ext cx="15590520" cy="6279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40"/>
              </a:lnSpc>
            </a:pPr>
            <a:r>
              <a:rPr lang="en-US" sz="2700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Purpose: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This section allows the nominee to attach all relevant supporting material that validates and strengthens their nomination.</a:t>
            </a:r>
          </a:p>
          <a:p>
            <a:pPr algn="just">
              <a:lnSpc>
                <a:spcPts val="3240"/>
              </a:lnSpc>
            </a:pPr>
          </a:p>
          <a:p>
            <a:pPr algn="just">
              <a:lnSpc>
                <a:spcPts val="3240"/>
              </a:lnSpc>
            </a:pPr>
            <a:r>
              <a:rPr lang="en-US" sz="2700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Instructions:</a:t>
            </a:r>
          </a:p>
          <a:p>
            <a:pPr algn="just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All documents must be embedded within the PPT itself.</a:t>
            </a: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Maximum total file size (including all slides and attachments) is </a:t>
            </a:r>
            <a:r>
              <a:rPr lang="en-US" b="true" sz="270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10 MB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.</a:t>
            </a: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Only the first submission will be considered; no additional or replacement files will be accepted after submission.</a:t>
            </a: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By providing supporting documents, you confirm that:</a:t>
            </a:r>
          </a:p>
          <a:p>
            <a:pPr algn="just" marL="1174432" indent="-391478" lvl="2">
              <a:lnSpc>
                <a:spcPts val="3240"/>
              </a:lnSpc>
              <a:buFont typeface="Arial"/>
              <a:buChar char="⚬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You are authorised to share the material.</a:t>
            </a:r>
          </a:p>
          <a:p>
            <a:pPr algn="just" marL="1174432" indent="-391478" lvl="2">
              <a:lnSpc>
                <a:spcPts val="3240"/>
              </a:lnSpc>
              <a:buFont typeface="Arial"/>
              <a:buChar char="⚬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You are not breaching any confidentiality obligations or legal restrictions.</a:t>
            </a:r>
          </a:p>
          <a:p>
            <a:pPr algn="just" marL="1174432" indent="-391478" lvl="2">
              <a:lnSpc>
                <a:spcPts val="3240"/>
              </a:lnSpc>
              <a:buFont typeface="Arial"/>
              <a:buChar char="⚬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The content provided is accurate and not misleading.</a:t>
            </a:r>
          </a:p>
          <a:p>
            <a:pPr algn="just" marL="1174432" indent="-391478" lvl="2">
              <a:lnSpc>
                <a:spcPts val="3240"/>
              </a:lnSpc>
            </a:pPr>
          </a:p>
          <a:p>
            <a:pPr algn="just" marL="1174432" indent="-391478" lvl="2">
              <a:lnSpc>
                <a:spcPts val="3240"/>
              </a:lnSpc>
            </a:pPr>
            <a:r>
              <a:rPr lang="en-US" b="true" sz="270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Note: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Refer to </a:t>
            </a:r>
            <a:r>
              <a:rPr lang="en-US" b="true" sz="270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Annexure 1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for the complete list of required and optional attachments.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57300" y="547688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Section 5 - Reference Contacts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348740" y="2581752"/>
            <a:ext cx="15590520" cy="1293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Purpose: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Provide details of individuals who can verify the information in your nomination.</a:t>
            </a: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At least two references are recommended.</a:t>
            </a: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References should be people with direct knowledge of the incident or the nominee’s role.</a:t>
            </a:r>
          </a:p>
        </p:txBody>
      </p:sp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1257300" y="4904661"/>
          <a:ext cx="15716250" cy="0"/>
        </p:xfrm>
        <a:graphic>
          <a:graphicData uri="http://schemas.openxmlformats.org/drawingml/2006/table">
            <a:tbl>
              <a:tblPr/>
              <a:tblGrid>
                <a:gridCol w="3929062"/>
                <a:gridCol w="3929062"/>
                <a:gridCol w="3929062"/>
                <a:gridCol w="3929062"/>
              </a:tblGrid>
              <a:tr h="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 b="true">
                          <a:solidFill>
                            <a:srgbClr val="000000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Name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 b="true">
                          <a:solidFill>
                            <a:srgbClr val="000000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Mobile Number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 b="true">
                          <a:solidFill>
                            <a:srgbClr val="000000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Email Id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 b="true">
                          <a:solidFill>
                            <a:srgbClr val="000000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Address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57300" y="547688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Section 6 – Signature &amp; Declaration 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348740" y="2581752"/>
            <a:ext cx="15590520" cy="5448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40"/>
              </a:lnSpc>
            </a:pPr>
            <a:r>
              <a:rPr lang="en-US" sz="2700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Declaration:</a:t>
            </a:r>
          </a:p>
          <a:p>
            <a:pPr algn="just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 verify that the information provided is correct to the best of my knowledge.</a:t>
            </a: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All required regulatory permissions linked to the nomination have been obtained.</a:t>
            </a: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There is no pending litigation, objection, enquiry, or mediation against the nominee.</a:t>
            </a: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If any matter related to litigation, objection, or enquiry exists, it has been disclosed with this nomination form.</a:t>
            </a: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All major associated parties with the incident have no objection to this nomination.</a:t>
            </a: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 confirm that I am medically fit to the best of my knowledge and have no prior history of life-threatening diseases or conditions that would affect insurance eligibility. I consent to undergo medical tests, if required, to assess insurance eligibility. I understand that if I am medically found not fit for insurance eligibility, the award will still be conferred, but the insurance benefit will not apply.</a:t>
            </a: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 understand and accept that the decision of the jury and steering committee will be final and binding.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48740" y="8337760"/>
            <a:ext cx="8961120" cy="4625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Signature Block:</a:t>
            </a:r>
          </a:p>
        </p:txBody>
      </p:sp>
      <p:graphicFrame>
        <p:nvGraphicFramePr>
          <p:cNvPr name="Table 8" id="8"/>
          <p:cNvGraphicFramePr>
            <a:graphicFrameLocks noGrp="true"/>
          </p:cNvGraphicFramePr>
          <p:nvPr/>
        </p:nvGraphicFramePr>
        <p:xfrm>
          <a:off x="1589810" y="9110906"/>
          <a:ext cx="15773400" cy="0"/>
        </p:xfrm>
        <a:graphic>
          <a:graphicData uri="http://schemas.openxmlformats.org/drawingml/2006/table">
            <a:tbl>
              <a:tblPr/>
              <a:tblGrid>
                <a:gridCol w="5257800"/>
                <a:gridCol w="5257800"/>
                <a:gridCol w="5257800"/>
              </a:tblGrid>
              <a:tr h="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 b="true">
                          <a:solidFill>
                            <a:srgbClr val="000000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Name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 b="true">
                          <a:solidFill>
                            <a:srgbClr val="000000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Date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 b="true">
                          <a:solidFill>
                            <a:srgbClr val="000000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Location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57300" y="547688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Annexure 1 – Attachment List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348740" y="2581752"/>
            <a:ext cx="15590520" cy="2540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Instructions for Nominee:</a:t>
            </a:r>
          </a:p>
          <a:p>
            <a:pPr algn="l">
              <a:lnSpc>
                <a:spcPts val="3240"/>
              </a:lnSpc>
            </a:pP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Insert clear, legible snapshots or scans of the listed documents directly in the table below.</a:t>
            </a: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All documents must be embedded in this slide or additional slides immediately following this one.</a:t>
            </a: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Ensure file size remains </a:t>
            </a:r>
            <a:r>
              <a:rPr lang="en-US" b="true" sz="270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≤ 10 MB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for the entire nomination.</a:t>
            </a: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Only the first submission will be considered; additional or replacement files will not be reviewed.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57300" y="547688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Annexure 1 – Attachment List</a:t>
              </a:r>
            </a:p>
          </p:txBody>
        </p:sp>
      </p:grpSp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1325188" y="2713647"/>
          <a:ext cx="15601950" cy="1831975"/>
        </p:xfrm>
        <a:graphic>
          <a:graphicData uri="http://schemas.openxmlformats.org/drawingml/2006/table">
            <a:tbl>
              <a:tblPr/>
              <a:tblGrid>
                <a:gridCol w="5200650"/>
                <a:gridCol w="5200650"/>
                <a:gridCol w="5200650"/>
              </a:tblGrid>
              <a:tr h="70977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Attachment Type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Description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Inserted Document / Snapshot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220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Photograph of Nominee </a:t>
                      </a:r>
                      <a:r>
                        <a:rPr lang="en-US" sz="2700" i="true">
                          <a:solidFill>
                            <a:srgbClr val="000000"/>
                          </a:solidFill>
                          <a:latin typeface="Aptos Italics"/>
                          <a:ea typeface="Aptos Italics"/>
                          <a:cs typeface="Aptos Italics"/>
                          <a:sym typeface="Aptos Italics"/>
                        </a:rPr>
                        <a:t>(Mandatory)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A recent, clear, high-resolution photograph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[Insert Here]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57300" y="547688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Annexure 1 – Attachment List</a:t>
              </a:r>
            </a:p>
          </p:txBody>
        </p:sp>
      </p:grpSp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1325188" y="2713647"/>
          <a:ext cx="15601950" cy="2241550"/>
        </p:xfrm>
        <a:graphic>
          <a:graphicData uri="http://schemas.openxmlformats.org/drawingml/2006/table">
            <a:tbl>
              <a:tblPr/>
              <a:tblGrid>
                <a:gridCol w="5200650"/>
                <a:gridCol w="5200650"/>
                <a:gridCol w="5200650"/>
              </a:tblGrid>
              <a:tr h="70886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Attachment Type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Description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Inserted Document / Snapshot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84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Proof of Employment as Security Guard </a:t>
                      </a:r>
                      <a:r>
                        <a:rPr lang="en-US" sz="2700" i="true">
                          <a:solidFill>
                            <a:srgbClr val="000000"/>
                          </a:solidFill>
                          <a:latin typeface="Aptos Italics"/>
                          <a:ea typeface="Aptos Italics"/>
                          <a:cs typeface="Aptos Italics"/>
                          <a:sym typeface="Aptos Italics"/>
                        </a:rPr>
                        <a:t>(Mandatory)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Employment letter, ID card, or any verifiable proof issued by the employer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[Insert Here]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57300" y="547688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Annexure 1 – Attachment List</a:t>
              </a:r>
            </a:p>
          </p:txBody>
        </p:sp>
      </p:grpSp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1325188" y="2713647"/>
          <a:ext cx="15601950" cy="1831975"/>
        </p:xfrm>
        <a:graphic>
          <a:graphicData uri="http://schemas.openxmlformats.org/drawingml/2006/table">
            <a:tbl>
              <a:tblPr/>
              <a:tblGrid>
                <a:gridCol w="5200650"/>
                <a:gridCol w="5200650"/>
                <a:gridCol w="5200650"/>
              </a:tblGrid>
              <a:tr h="70977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Attachment Type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Description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Inserted Document / Snapshot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220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Proof / Description of Incident </a:t>
                      </a:r>
                      <a:r>
                        <a:rPr lang="en-US" sz="2700" i="true">
                          <a:solidFill>
                            <a:srgbClr val="000000"/>
                          </a:solidFill>
                          <a:latin typeface="Aptos Italics"/>
                          <a:ea typeface="Aptos Italics"/>
                          <a:cs typeface="Aptos Italics"/>
                          <a:sym typeface="Aptos Italics"/>
                        </a:rPr>
                        <a:t>(Mandatory)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Media reports, appreciation letters, internal incident reports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[Insert Here]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57300" y="547688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Annexure 1 – Attachment List</a:t>
              </a:r>
            </a:p>
          </p:txBody>
        </p:sp>
      </p:grpSp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1325188" y="2713647"/>
          <a:ext cx="15601950" cy="2241550"/>
        </p:xfrm>
        <a:graphic>
          <a:graphicData uri="http://schemas.openxmlformats.org/drawingml/2006/table">
            <a:tbl>
              <a:tblPr/>
              <a:tblGrid>
                <a:gridCol w="5200650"/>
                <a:gridCol w="5200650"/>
                <a:gridCol w="5200650"/>
              </a:tblGrid>
              <a:tr h="70886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Attachment Type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Description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Inserted Document / Snapshot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84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Official Commendation Letters </a:t>
                      </a:r>
                      <a:r>
                        <a:rPr lang="en-US" sz="2700" i="true">
                          <a:solidFill>
                            <a:srgbClr val="000000"/>
                          </a:solidFill>
                          <a:latin typeface="Aptos Italics"/>
                          <a:ea typeface="Aptos Italics"/>
                          <a:cs typeface="Aptos Italics"/>
                          <a:sym typeface="Aptos Italics"/>
                        </a:rPr>
                        <a:t>(Optional)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Letters or certificates from authorities, clients, or the organisation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[Insert Here]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57300" y="547688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Annexure 1 – Attachment List</a:t>
              </a:r>
            </a:p>
          </p:txBody>
        </p:sp>
      </p:grpSp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1325188" y="2713647"/>
          <a:ext cx="15601950" cy="2241550"/>
        </p:xfrm>
        <a:graphic>
          <a:graphicData uri="http://schemas.openxmlformats.org/drawingml/2006/table">
            <a:tbl>
              <a:tblPr/>
              <a:tblGrid>
                <a:gridCol w="5200650"/>
                <a:gridCol w="5200650"/>
                <a:gridCol w="5200650"/>
              </a:tblGrid>
              <a:tr h="70886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Attachment Type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Description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Inserted Document / Snapshot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84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Relevant Training or Certification Records </a:t>
                      </a:r>
                      <a:r>
                        <a:rPr lang="en-US" sz="2700" i="true">
                          <a:solidFill>
                            <a:srgbClr val="000000"/>
                          </a:solidFill>
                          <a:latin typeface="Aptos Italics"/>
                          <a:ea typeface="Aptos Italics"/>
                          <a:cs typeface="Aptos Italics"/>
                          <a:sym typeface="Aptos Italics"/>
                        </a:rPr>
                        <a:t>(Optional)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Copies of completed security, safety, or emergency response certifications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[Insert Here]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DAGv3CEvhew</dc:identifier>
  <dcterms:modified xsi:type="dcterms:W3CDTF">2011-08-01T06:04:30Z</dcterms:modified>
  <cp:revision>1</cp:revision>
  <dc:title>Firefighter- Secure India Summit 2025 – Awards Nomination Form (PEREGRINE - BRAVEST SECURITY GUARD 2025).pptx</dc:title>
</cp:coreProperties>
</file>