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Aptos" charset="1" panose="020B0004020202020204"/>
      <p:regular r:id="rId23"/>
    </p:embeddedFont>
    <p:embeddedFont>
      <p:font typeface="Canva Sans Bold" charset="1" panose="020B0803030501040103"/>
      <p:regular r:id="rId24"/>
    </p:embeddedFont>
    <p:embeddedFont>
      <p:font typeface="Aptos Bold" charset="1" panose="020B0004020202020204"/>
      <p:regular r:id="rId25"/>
    </p:embeddedFont>
    <p:embeddedFont>
      <p:font typeface="Aptos Italics" charset="1" panose="020B0004020202090204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4288" y="4680172"/>
            <a:ext cx="18316575" cy="3609975"/>
            <a:chOff x="0" y="0"/>
            <a:chExt cx="24422100" cy="4813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050" y="19050"/>
              <a:ext cx="24384000" cy="4775200"/>
            </a:xfrm>
            <a:custGeom>
              <a:avLst/>
              <a:gdLst/>
              <a:ahLst/>
              <a:cxnLst/>
              <a:rect r="r" b="b" t="t" l="l"/>
              <a:pathLst>
                <a:path h="4775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4775200"/>
                  </a:lnTo>
                  <a:lnTo>
                    <a:pt x="0" y="4775200"/>
                  </a:lnTo>
                  <a:close/>
                </a:path>
              </a:pathLst>
            </a:custGeom>
            <a:solidFill>
              <a:srgbClr val="210F37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22100" cy="4813300"/>
            </a:xfrm>
            <a:custGeom>
              <a:avLst/>
              <a:gdLst/>
              <a:ahLst/>
              <a:cxnLst/>
              <a:rect r="r" b="b" t="t" l="l"/>
              <a:pathLst>
                <a:path h="4813300" w="24422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4794250"/>
                  </a:lnTo>
                  <a:cubicBezTo>
                    <a:pt x="24422100" y="4804791"/>
                    <a:pt x="24413590" y="4813300"/>
                    <a:pt x="24403050" y="4813300"/>
                  </a:cubicBezTo>
                  <a:lnTo>
                    <a:pt x="19050" y="4813300"/>
                  </a:lnTo>
                  <a:cubicBezTo>
                    <a:pt x="8509" y="4813300"/>
                    <a:pt x="0" y="4804791"/>
                    <a:pt x="0" y="47942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4794250"/>
                  </a:lnTo>
                  <a:lnTo>
                    <a:pt x="19050" y="4794250"/>
                  </a:lnTo>
                  <a:lnTo>
                    <a:pt x="19050" y="4775200"/>
                  </a:lnTo>
                  <a:lnTo>
                    <a:pt x="24403050" y="4775200"/>
                  </a:lnTo>
                  <a:lnTo>
                    <a:pt x="24403050" y="4794250"/>
                  </a:lnTo>
                  <a:lnTo>
                    <a:pt x="24384000" y="47942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286000" y="7198412"/>
            <a:ext cx="13716000" cy="1091736"/>
            <a:chOff x="0" y="0"/>
            <a:chExt cx="18288000" cy="145564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00" cy="1455647"/>
            </a:xfrm>
            <a:custGeom>
              <a:avLst/>
              <a:gdLst/>
              <a:ahLst/>
              <a:cxnLst/>
              <a:rect r="r" b="b" t="t" l="l"/>
              <a:pathLst>
                <a:path h="1455647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1455647"/>
                  </a:lnTo>
                  <a:lnTo>
                    <a:pt x="0" y="14556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18288000" cy="1408022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5724"/>
                </a:lnSpc>
              </a:pPr>
              <a:r>
                <a:rPr lang="en-US" sz="53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Nomination Form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-14288" y="-14288"/>
            <a:ext cx="18316575" cy="1863837"/>
            <a:chOff x="0" y="0"/>
            <a:chExt cx="24422100" cy="24851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9050" y="19050"/>
              <a:ext cx="24384000" cy="2447036"/>
            </a:xfrm>
            <a:custGeom>
              <a:avLst/>
              <a:gdLst/>
              <a:ahLst/>
              <a:cxnLst/>
              <a:rect r="r" b="b" t="t" l="l"/>
              <a:pathLst>
                <a:path h="2447036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47036"/>
                  </a:lnTo>
                  <a:lnTo>
                    <a:pt x="0" y="244703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22100" cy="2485136"/>
            </a:xfrm>
            <a:custGeom>
              <a:avLst/>
              <a:gdLst/>
              <a:ahLst/>
              <a:cxnLst/>
              <a:rect r="r" b="b" t="t" l="l"/>
              <a:pathLst>
                <a:path h="2485136" w="24422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66086"/>
                  </a:lnTo>
                  <a:cubicBezTo>
                    <a:pt x="24422100" y="2476627"/>
                    <a:pt x="24413590" y="2485136"/>
                    <a:pt x="24403050" y="2485136"/>
                  </a:cubicBezTo>
                  <a:lnTo>
                    <a:pt x="19050" y="2485136"/>
                  </a:lnTo>
                  <a:cubicBezTo>
                    <a:pt x="8509" y="2485136"/>
                    <a:pt x="0" y="2476627"/>
                    <a:pt x="0" y="2466086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66086"/>
                  </a:lnTo>
                  <a:lnTo>
                    <a:pt x="19050" y="2466086"/>
                  </a:lnTo>
                  <a:lnTo>
                    <a:pt x="19050" y="2447036"/>
                  </a:lnTo>
                  <a:lnTo>
                    <a:pt x="24403050" y="2447036"/>
                  </a:lnTo>
                  <a:lnTo>
                    <a:pt x="24403050" y="2466086"/>
                  </a:lnTo>
                  <a:lnTo>
                    <a:pt x="24384000" y="2466086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16884" y="-14288"/>
            <a:ext cx="4020861" cy="1863837"/>
            <a:chOff x="0" y="0"/>
            <a:chExt cx="8740866" cy="4051756"/>
          </a:xfrm>
        </p:grpSpPr>
        <p:sp>
          <p:nvSpPr>
            <p:cNvPr name="Freeform 13" id="13" descr="A logo on a black background  AI-generated content may be incorrect."/>
            <p:cNvSpPr/>
            <p:nvPr/>
          </p:nvSpPr>
          <p:spPr>
            <a:xfrm flipH="false" flipV="false" rot="0">
              <a:off x="0" y="0"/>
              <a:ext cx="8740902" cy="4051808"/>
            </a:xfrm>
            <a:custGeom>
              <a:avLst/>
              <a:gdLst/>
              <a:ahLst/>
              <a:cxnLst/>
              <a:rect r="r" b="b" t="t" l="l"/>
              <a:pathLst>
                <a:path h="4051808" w="8740902">
                  <a:moveTo>
                    <a:pt x="0" y="0"/>
                  </a:moveTo>
                  <a:lnTo>
                    <a:pt x="8740902" y="0"/>
                  </a:lnTo>
                  <a:lnTo>
                    <a:pt x="8740902" y="4051808"/>
                  </a:lnTo>
                  <a:lnTo>
                    <a:pt x="0" y="4051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369614" y="-379132"/>
            <a:ext cx="5832786" cy="2703740"/>
            <a:chOff x="0" y="0"/>
            <a:chExt cx="7777048" cy="3604986"/>
          </a:xfrm>
        </p:grpSpPr>
        <p:sp>
          <p:nvSpPr>
            <p:cNvPr name="Freeform 15" id="15" descr="A blue and black logo  AI-generated content may be incorrect."/>
            <p:cNvSpPr/>
            <p:nvPr/>
          </p:nvSpPr>
          <p:spPr>
            <a:xfrm flipH="false" flipV="false" rot="0">
              <a:off x="0" y="0"/>
              <a:ext cx="7777099" cy="3605022"/>
            </a:xfrm>
            <a:custGeom>
              <a:avLst/>
              <a:gdLst/>
              <a:ahLst/>
              <a:cxnLst/>
              <a:rect r="r" b="b" t="t" l="l"/>
              <a:pathLst>
                <a:path h="3605022" w="7777099">
                  <a:moveTo>
                    <a:pt x="0" y="0"/>
                  </a:moveTo>
                  <a:lnTo>
                    <a:pt x="7777099" y="0"/>
                  </a:lnTo>
                  <a:lnTo>
                    <a:pt x="7777099" y="3605022"/>
                  </a:lnTo>
                  <a:lnTo>
                    <a:pt x="0" y="3605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508628" y="-191356"/>
            <a:ext cx="4740791" cy="2197554"/>
            <a:chOff x="0" y="0"/>
            <a:chExt cx="6321054" cy="2930072"/>
          </a:xfrm>
        </p:grpSpPr>
        <p:sp>
          <p:nvSpPr>
            <p:cNvPr name="Freeform 17" id="17" descr="A black and red logo  AI-generated content may be incorrect."/>
            <p:cNvSpPr/>
            <p:nvPr/>
          </p:nvSpPr>
          <p:spPr>
            <a:xfrm flipH="false" flipV="false" rot="0">
              <a:off x="0" y="0"/>
              <a:ext cx="6321044" cy="2930017"/>
            </a:xfrm>
            <a:custGeom>
              <a:avLst/>
              <a:gdLst/>
              <a:ahLst/>
              <a:cxnLst/>
              <a:rect r="r" b="b" t="t" l="l"/>
              <a:pathLst>
                <a:path h="2930017" w="6321044">
                  <a:moveTo>
                    <a:pt x="0" y="0"/>
                  </a:moveTo>
                  <a:lnTo>
                    <a:pt x="6321044" y="0"/>
                  </a:lnTo>
                  <a:lnTo>
                    <a:pt x="6321044" y="2930017"/>
                  </a:lnTo>
                  <a:lnTo>
                    <a:pt x="0" y="2930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094667" y="-763058"/>
            <a:ext cx="8098663" cy="8098664"/>
            <a:chOff x="0" y="0"/>
            <a:chExt cx="10798218" cy="10798218"/>
          </a:xfrm>
        </p:grpSpPr>
        <p:sp>
          <p:nvSpPr>
            <p:cNvPr name="Freeform 19" id="19" descr="A logo on a black background  AI-generated content may be incorrect."/>
            <p:cNvSpPr/>
            <p:nvPr/>
          </p:nvSpPr>
          <p:spPr>
            <a:xfrm flipH="false" flipV="false" rot="0">
              <a:off x="0" y="0"/>
              <a:ext cx="10798175" cy="10798175"/>
            </a:xfrm>
            <a:custGeom>
              <a:avLst/>
              <a:gdLst/>
              <a:ahLst/>
              <a:cxnLst/>
              <a:rect r="r" b="b" t="t" l="l"/>
              <a:pathLst>
                <a:path h="10798175" w="10798175">
                  <a:moveTo>
                    <a:pt x="0" y="0"/>
                  </a:moveTo>
                  <a:lnTo>
                    <a:pt x="10798175" y="0"/>
                  </a:lnTo>
                  <a:lnTo>
                    <a:pt x="10798175" y="10798175"/>
                  </a:lnTo>
                  <a:lnTo>
                    <a:pt x="0" y="10798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6123023" y="8320272"/>
            <a:ext cx="6041951" cy="1837957"/>
          </a:xfrm>
          <a:custGeom>
            <a:avLst/>
            <a:gdLst/>
            <a:ahLst/>
            <a:cxnLst/>
            <a:rect r="r" b="b" t="t" l="l"/>
            <a:pathLst>
              <a:path h="1837957" w="6041951">
                <a:moveTo>
                  <a:pt x="0" y="0"/>
                </a:moveTo>
                <a:lnTo>
                  <a:pt x="6041951" y="0"/>
                </a:lnTo>
                <a:lnTo>
                  <a:pt x="6041951" y="1837956"/>
                </a:lnTo>
                <a:lnTo>
                  <a:pt x="0" y="18379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028700" y="9470030"/>
            <a:ext cx="1780877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4243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Date of application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0" y="5071290"/>
            <a:ext cx="18288000" cy="2127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15"/>
              </a:lnSpc>
            </a:pPr>
            <a:r>
              <a:rPr lang="en-US" sz="7699" b="true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PEREGRINE BRAVEST SECURITY GUARD OF THE YEAR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About the Secure India Awards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056239"/>
            <a:ext cx="15965424" cy="7526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The Secure India Awards recognise excellence, innovation, and courage across three critical domains:</a:t>
            </a:r>
          </a:p>
          <a:p>
            <a:pPr algn="just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Safe &amp; Secure Excellence Awards – honouring outstanding security practices, secure facilities, and frontline bravery.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Fire Safety Excellence Awards – recognising exemplary fire safety standards, prevention initiatives, and acts of heroism.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Cyber &amp; InfoSec Excellence Awards – celebrating leadership in cybersecurity, secure technology, and awareness initiatives.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Awards highlight achievements that set new benchmarks for safety, security, and resilience in India.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Open to organisations, individuals, and innovators whose work has made a measurable positive impact between 1 August 2024 and 31 July 2025.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Part of the Secure India Summit 2025, curated by The Times Group and IIRIS, bringing together national leaders, industry experts, and frontline heroes.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00100" y="178124"/>
            <a:ext cx="15773400" cy="1249798"/>
            <a:chOff x="0" y="0"/>
            <a:chExt cx="21031200" cy="16663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1666397"/>
            </a:xfrm>
            <a:custGeom>
              <a:avLst/>
              <a:gdLst/>
              <a:ahLst/>
              <a:cxnLst/>
              <a:rect r="r" b="b" t="t" l="l"/>
              <a:pathLst>
                <a:path h="1666397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666397"/>
                  </a:lnTo>
                  <a:lnTo>
                    <a:pt x="0" y="16663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159972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Rules &amp; Instructions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800100" y="1427922"/>
          <a:ext cx="17053960" cy="8566150"/>
        </p:xfrm>
        <a:graphic>
          <a:graphicData uri="http://schemas.openxmlformats.org/drawingml/2006/table">
            <a:tbl>
              <a:tblPr/>
              <a:tblGrid>
                <a:gridCol w="3348777"/>
                <a:gridCol w="13705183"/>
              </a:tblGrid>
              <a:tr h="5532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Section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Details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24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About the Award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Honours a security guard who has demonstrated exceptional bravery in safeguarding people and property in the face of danger.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Part of the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Secure India Awards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, recognising frontline heroes in the security domain.</a:t>
                      </a:r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2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Eligibility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The incident must have occurred between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1 August 2024 and 31 July 2025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.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14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Consent &amp; Authorisation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By submitting photographs, documents, or other supporting material, the nominee confirms they are authorised to share such material and that doing so does not breach any confidentiality obligations or legal restrictions.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The nominee consents to participate in medical tests, if required, to assess eligibility for the associated insurance benefit.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If medically found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not fit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for insurance eligibility, the award will still be conferred, but the insurance benefit will not apply.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For the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Millennium Schools tuition benefit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, only tuition fees will be covered; all other ancillary costs (transport, uniforms, books, etc.) will be borne by the parents/guardians.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For both the insurance and schooling benefits,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no cash equivalent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will be provided under any circumstances.</a:t>
                      </a:r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22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Important Submission Rules</a:t>
                      </a:r>
                      <a:endParaRPr lang="en-US" sz="1100"/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Maximum file size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for the completed nomination (including all embedded attachments) is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10 MB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.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Supporting documents must be relevant and clearly referenced within the form.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No additional supporting attachments will be accepted after submission; only what is included within the nomination file will be reviewed.</a:t>
                      </a:r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• Only the </a:t>
                      </a: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first submission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 will be considered; subsequent uploads will not be reviewed.</a:t>
                      </a:r>
                    </a:p>
                  </a:txBody>
                  <a:tcPr marL="41840" marR="41840" marT="41840" marB="418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1: Nominee Information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3387305"/>
            <a:ext cx="15896844" cy="4617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Full Name: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Current Employer: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Site / Location of Duty: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Age: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Gender:</a:t>
            </a:r>
          </a:p>
          <a:p>
            <a:pPr algn="just" marL="488632" indent="-244316" lvl="1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Date of Joining Security Role: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419271"/>
            <a:ext cx="15773400" cy="2154673"/>
            <a:chOff x="0" y="0"/>
            <a:chExt cx="21031200" cy="28728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872897"/>
            </a:xfrm>
            <a:custGeom>
              <a:avLst/>
              <a:gdLst/>
              <a:ahLst/>
              <a:cxnLst/>
              <a:rect r="r" b="b" t="t" l="l"/>
              <a:pathLst>
                <a:path h="2872897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872897"/>
                  </a:lnTo>
                  <a:lnTo>
                    <a:pt x="0" y="2872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80622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2: Point of Contact (Nominating Authority)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4286653"/>
            <a:ext cx="8958834" cy="2955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Supervisor / Nominating Person: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Designation: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Mobile: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Email: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1268" y="658843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Section 3: Act of Bravery 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1268" y="2647188"/>
            <a:ext cx="16285464" cy="553998"/>
            <a:chOff x="0" y="0"/>
            <a:chExt cx="21713952" cy="7386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13952" cy="738632"/>
            </a:xfrm>
            <a:custGeom>
              <a:avLst/>
              <a:gdLst/>
              <a:ahLst/>
              <a:cxnLst/>
              <a:rect r="r" b="b" t="t" l="l"/>
              <a:pathLst>
                <a:path h="738632" w="21713952">
                  <a:moveTo>
                    <a:pt x="0" y="0"/>
                  </a:moveTo>
                  <a:lnTo>
                    <a:pt x="21713952" y="0"/>
                  </a:lnTo>
                  <a:lnTo>
                    <a:pt x="21713952" y="738632"/>
                  </a:lnTo>
                  <a:lnTo>
                    <a:pt x="0" y="738632"/>
                  </a:lnTo>
                  <a:close/>
                </a:path>
              </a:pathLst>
            </a:custGeom>
            <a:solidFill>
              <a:srgbClr val="15608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1713952" cy="738664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MANDATORY INFORMATION TO BE FILLED 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205865" y="3819576"/>
            <a:ext cx="15989427" cy="5448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Date of Incident: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Location of Incident: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Detailed Description of the Incident: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a clear sequence of events leading up to the incident.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Describe the specific actions taken by the nominee.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Highlight any challenges, risks, or threats encountered.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Mention any resources, tools, or training used during the act.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Impact of the Act: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Describe the immediate outcomes (e.g., lives saved, injuries prevented, property protected, escalation avoided).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Note any long-term positive effects or recognition received.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Witnesses (if any):</a:t>
            </a:r>
          </a:p>
          <a:p>
            <a:pPr algn="l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full names, contact details, and their relationship to the incident.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Section 3: Act of Bravery 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1268" y="2647188"/>
            <a:ext cx="16285464" cy="553998"/>
            <a:chOff x="0" y="0"/>
            <a:chExt cx="21713952" cy="7386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13952" cy="738632"/>
            </a:xfrm>
            <a:custGeom>
              <a:avLst/>
              <a:gdLst/>
              <a:ahLst/>
              <a:cxnLst/>
              <a:rect r="r" b="b" t="t" l="l"/>
              <a:pathLst>
                <a:path h="738632" w="21713952">
                  <a:moveTo>
                    <a:pt x="0" y="0"/>
                  </a:moveTo>
                  <a:lnTo>
                    <a:pt x="21713952" y="0"/>
                  </a:lnTo>
                  <a:lnTo>
                    <a:pt x="21713952" y="738632"/>
                  </a:lnTo>
                  <a:lnTo>
                    <a:pt x="0" y="738632"/>
                  </a:lnTo>
                  <a:close/>
                </a:path>
              </a:pathLst>
            </a:custGeom>
            <a:solidFill>
              <a:srgbClr val="15608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1713952" cy="738664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DESCRIPTION  OF INCIDENT</a:t>
              </a:r>
            </a:p>
          </p:txBody>
        </p:sp>
      </p:grp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257300" y="3492817"/>
          <a:ext cx="14135100" cy="6343650"/>
        </p:xfrm>
        <a:graphic>
          <a:graphicData uri="http://schemas.openxmlformats.org/drawingml/2006/table">
            <a:tbl>
              <a:tblPr/>
              <a:tblGrid>
                <a:gridCol w="5502508"/>
                <a:gridCol w="8632592"/>
              </a:tblGrid>
              <a:tr h="510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Field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Details (to be filled by nominee)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Date of Incident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Location of Incident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03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Detailed Description of the Incident</a:t>
                      </a:r>
                      <a:endParaRPr lang="en-US" sz="1100"/>
                    </a:p>
                    <a:p>
                      <a:pPr algn="l">
                        <a:lnSpc>
                          <a:spcPts val="2879"/>
                        </a:lnSpc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(200 words)</a:t>
                      </a:r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03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Impact of the Act (200 words)</a:t>
                      </a: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82101" marR="82101" marT="82101" marB="82101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Section 3: Act of Bravery 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1268" y="2647188"/>
            <a:ext cx="16285464" cy="553998"/>
            <a:chOff x="0" y="0"/>
            <a:chExt cx="21713952" cy="7386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13952" cy="738632"/>
            </a:xfrm>
            <a:custGeom>
              <a:avLst/>
              <a:gdLst/>
              <a:ahLst/>
              <a:cxnLst/>
              <a:rect r="r" b="b" t="t" l="l"/>
              <a:pathLst>
                <a:path h="738632" w="21713952">
                  <a:moveTo>
                    <a:pt x="0" y="0"/>
                  </a:moveTo>
                  <a:lnTo>
                    <a:pt x="21713952" y="0"/>
                  </a:lnTo>
                  <a:lnTo>
                    <a:pt x="21713952" y="738632"/>
                  </a:lnTo>
                  <a:lnTo>
                    <a:pt x="0" y="738632"/>
                  </a:lnTo>
                  <a:close/>
                </a:path>
              </a:pathLst>
            </a:custGeom>
            <a:solidFill>
              <a:srgbClr val="15608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1713952" cy="738664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WITNESS INFORMATION</a:t>
              </a:r>
            </a:p>
          </p:txBody>
        </p:sp>
      </p:grp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001268" y="3464481"/>
          <a:ext cx="15773400" cy="0"/>
        </p:xfrm>
        <a:graphic>
          <a:graphicData uri="http://schemas.openxmlformats.org/drawingml/2006/table">
            <a:tbl>
              <a:tblPr/>
              <a:tblGrid>
                <a:gridCol w="3943350"/>
                <a:gridCol w="3943350"/>
                <a:gridCol w="3943350"/>
                <a:gridCol w="3943350"/>
              </a:tblGrid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0" id="10"/>
          <p:cNvSpPr txBox="true"/>
          <p:nvPr/>
        </p:nvSpPr>
        <p:spPr>
          <a:xfrm rot="0">
            <a:off x="1092708" y="6379536"/>
            <a:ext cx="15846552" cy="1709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Instructions: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accurate and verifiable details for each witness.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Ensure witnesses have been informed and are willing to speak with the jury if contacted.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Include complete phone numbers and, if applicable, email addresses for contact.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Section 4 - Supporting Documents &amp; Media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581752"/>
            <a:ext cx="15590520" cy="627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Purpose: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This section allows the nominee to attach all relevant supporting material that validates and strengthens their nomination.</a:t>
            </a:r>
          </a:p>
          <a:p>
            <a:pPr algn="just">
              <a:lnSpc>
                <a:spcPts val="3240"/>
              </a:lnSpc>
            </a:pPr>
          </a:p>
          <a:p>
            <a:pPr algn="just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Instructions:</a:t>
            </a:r>
          </a:p>
          <a:p>
            <a:pPr algn="just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documents must be embedded within the PPT itself.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Maximum total file size (including all slides and attachments) is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10 MB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Only the first submission will be considered; no additional or replacement files will be accepted after submission.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By providing supporting documents, you confirm that:</a:t>
            </a:r>
          </a:p>
          <a:p>
            <a:pPr algn="just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You are authorised to share the material.</a:t>
            </a:r>
          </a:p>
          <a:p>
            <a:pPr algn="just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You are not breaching any confidentiality obligations or legal restrictions.</a:t>
            </a:r>
          </a:p>
          <a:p>
            <a:pPr algn="just" marL="1174432" indent="-391478" lvl="2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The content provided is accurate and not misleading.</a:t>
            </a:r>
          </a:p>
          <a:p>
            <a:pPr algn="just" marL="1174432" indent="-391478" lvl="2">
              <a:lnSpc>
                <a:spcPts val="3240"/>
              </a:lnSpc>
            </a:pPr>
          </a:p>
          <a:p>
            <a:pPr algn="just" marL="1174432" indent="-391478" lvl="2">
              <a:lnSpc>
                <a:spcPts val="3240"/>
              </a:lnSpc>
            </a:pP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Note: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Refer to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Annexure 1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for the complete list of required and optional attachments.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Section 5 - Reference Contacts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581752"/>
            <a:ext cx="15590520" cy="1293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Purpose: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Provide details of individuals who can verify the information in your nomination.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At least two references are recommended.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References should be people with direct knowledge of the incident or the nominee’s role.</a:t>
            </a:r>
          </a:p>
        </p:txBody>
      </p: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257300" y="4904661"/>
          <a:ext cx="15716250" cy="0"/>
        </p:xfrm>
        <a:graphic>
          <a:graphicData uri="http://schemas.openxmlformats.org/drawingml/2006/table">
            <a:tbl>
              <a:tblPr/>
              <a:tblGrid>
                <a:gridCol w="3143250"/>
                <a:gridCol w="3143250"/>
                <a:gridCol w="3143250"/>
                <a:gridCol w="3143250"/>
                <a:gridCol w="3143250"/>
              </a:tblGrid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Section 6 – Signature &amp; Declaration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581752"/>
            <a:ext cx="15590520" cy="5448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Declaration:</a:t>
            </a:r>
          </a:p>
          <a:p>
            <a:pPr algn="just">
              <a:lnSpc>
                <a:spcPts val="3240"/>
              </a:lnSpc>
            </a:pP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 verify that the information provided is correct to the best of my knowledge.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required regulatory permissions linked to the nomination have been obtained.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There is no pending litigation, objection, enquiry, or mediation against the nominee.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If any matter related to litigation, objection, or enquiry exists, it has been disclosed with this nomination form.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major associated parties with the incident have no objection to this nomination.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 confirm that I am medically fit to the best of my knowledge and have no prior history of life-threatening diseases or conditions that would affect insurance eligibility. I consent to undergo medical tests, if required, to assess insurance eligibility. I understand that if I am medically found not fit for insurance eligibility, the award will still be conferred, but the insurance benefit will not apply.</a:t>
            </a:r>
          </a:p>
          <a:p>
            <a:pPr algn="just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 understand and accept that the decision of the jury and steering committee will be final and binding.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48740" y="8337760"/>
            <a:ext cx="8961120" cy="462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Signature Block:</a:t>
            </a:r>
          </a:p>
        </p:txBody>
      </p: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589810" y="9110906"/>
          <a:ext cx="15773400" cy="0"/>
        </p:xfrm>
        <a:graphic>
          <a:graphicData uri="http://schemas.openxmlformats.org/drawingml/2006/table">
            <a:tbl>
              <a:tblPr/>
              <a:tblGrid>
                <a:gridCol w="5257800"/>
                <a:gridCol w="5257800"/>
                <a:gridCol w="5257800"/>
              </a:tblGrid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7300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Annexure 1 – Attachment List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8740" y="2581752"/>
            <a:ext cx="15590520" cy="2540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Instructions for Nominee:</a:t>
            </a:r>
          </a:p>
          <a:p>
            <a:pPr algn="l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Insert clear, legible snapshots or scans of the listed documents directly in the table below.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 documents must be embedded in this slide or additional slides immediately following this one.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Ensure file size remains </a:t>
            </a:r>
            <a:r>
              <a:rPr lang="en-US" b="true" sz="27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≤ 10 MB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for the entire nomination.</a:t>
            </a: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Only the first submission will be considered; additional or replacement files will not be reviewed.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25188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1831975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97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20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Photograph of Nominee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(Mandatory)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A recent, clear, high-resolution photograph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25188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2241550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886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8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Proof of Employment as Security Guard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(Mandatory)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Employment letter, ID card, or any verifiable proof issued by the employer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25188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1831975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97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20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Proof / Description of Incident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(Mandatory)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Media reports, appreciation letters, internal incident reports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25188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2241550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886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8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Official Commendation Letters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(Optional)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Letters or certificates from authorities, clients, or the organisation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25188" y="547688"/>
            <a:ext cx="15773400" cy="1988345"/>
            <a:chOff x="0" y="0"/>
            <a:chExt cx="21031200" cy="26511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Annexure 1 – Attachment List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325188" y="2713647"/>
          <a:ext cx="15601950" cy="2241550"/>
        </p:xfrm>
        <a:graphic>
          <a:graphicData uri="http://schemas.openxmlformats.org/drawingml/2006/table">
            <a:tbl>
              <a:tblPr/>
              <a:tblGrid>
                <a:gridCol w="5200650"/>
                <a:gridCol w="5200650"/>
                <a:gridCol w="5200650"/>
              </a:tblGrid>
              <a:tr h="70886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Attachment Type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Description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Inserted Document / Snapshot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68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Relevant Training or Certification Records </a:t>
                      </a:r>
                      <a:r>
                        <a:rPr lang="en-US" sz="2700" i="true">
                          <a:solidFill>
                            <a:srgbClr val="000000"/>
                          </a:solidFill>
                          <a:latin typeface="Aptos Italics"/>
                          <a:ea typeface="Aptos Italics"/>
                          <a:cs typeface="Aptos Italics"/>
                          <a:sym typeface="Aptos Italics"/>
                        </a:rPr>
                        <a:t>(Optional)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Copies of completed security, safety, or emergency response certifications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[Insert Here]</a:t>
                      </a:r>
                      <a:endParaRPr lang="en-US" sz="1100"/>
                    </a:p>
                  </a:txBody>
                  <a:tcPr marL="90653" marR="90653" marT="90653" marB="90653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DAGv22-6YGo</dc:identifier>
  <dcterms:modified xsi:type="dcterms:W3CDTF">2011-08-01T06:04:30Z</dcterms:modified>
  <cp:revision>1</cp:revision>
  <dc:title>SecurityGuard- Secure India Summit 2025 – Awards Nomination Form (PEREGRINE - BRAVEST SECURITY GUARD 2025).pptx</dc:title>
</cp:coreProperties>
</file>