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8" autoAdjust="0"/>
  </p:normalViewPr>
  <p:slideViewPr>
    <p:cSldViewPr>
      <p:cViewPr varScale="1">
        <p:scale>
          <a:sx n="50" d="100"/>
          <a:sy n="50" d="100"/>
        </p:scale>
        <p:origin x="87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A1EAFB-0175-1C4F-55E8-2170D361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20" y="0"/>
            <a:ext cx="18336440" cy="1028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8288000" cy="18653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to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6456" y="-192024"/>
            <a:ext cx="4736592" cy="2194560"/>
          </a:xfrm>
          <a:prstGeom prst="rect">
            <a:avLst/>
          </a:prstGeom>
        </p:spPr>
      </p:pic>
      <p:pic>
        <p:nvPicPr>
          <p:cNvPr id="6" name="Picture 5" descr="iiri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8528" y="-374904"/>
            <a:ext cx="5833872" cy="27066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4974336"/>
            <a:ext cx="18288000" cy="3438144"/>
          </a:xfrm>
          <a:prstGeom prst="rect">
            <a:avLst/>
          </a:prstGeom>
          <a:solidFill>
            <a:srgbClr val="0D13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0" y="5568696"/>
            <a:ext cx="1828800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600" b="1" dirty="0">
                <a:solidFill>
                  <a:srgbClr val="FFFFFF"/>
                </a:solidFill>
                <a:latin typeface="Aptos"/>
              </a:rPr>
              <a:t>BRAVEST FIREFIGHTER OF THE YEAR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7086600"/>
            <a:ext cx="182880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300" b="0">
                <a:solidFill>
                  <a:srgbClr val="FFFFFF"/>
                </a:solidFill>
                <a:latin typeface="Aptos"/>
              </a:rPr>
              <a:t>Nomination 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93268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042433"/>
                </a:solidFill>
                <a:latin typeface="Aptos"/>
              </a:rPr>
              <a:t>Date of Application  ____________________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E5776B-775C-01DF-32DB-3D0C895B06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2" y="155974"/>
            <a:ext cx="5055108" cy="17065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20BF55B-D435-C710-92C2-81712F8227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28" y="-923544"/>
            <a:ext cx="8686800" cy="8686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A1EAFB-0175-1C4F-55E8-2170D361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2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Rules &amp; Instructions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1872" y="1783080"/>
            <a:ext cx="15773400" cy="102870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Aptos"/>
              </a:rPr>
              <a:t>About the award. </a:t>
            </a:r>
            <a:r>
              <a:rPr sz="2400" b="0" i="0">
                <a:solidFill>
                  <a:srgbClr val="000000"/>
                </a:solidFill>
                <a:latin typeface="Aptos"/>
              </a:rPr>
              <a:t>Honours a firefighter who showed exceptional courage in protecting lives, property and the environment in the face of danger.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2880360"/>
            <a:ext cx="15773400" cy="3977639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 dirty="0">
                <a:solidFill>
                  <a:srgbClr val="000000"/>
                </a:solidFill>
                <a:latin typeface="Aptos"/>
              </a:rPr>
              <a:t>This form is completed by the fire department, employer or supervising officer on behalf of the firefighter.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 dirty="0">
                <a:solidFill>
                  <a:srgbClr val="000000"/>
                </a:solidFill>
                <a:latin typeface="Aptos"/>
              </a:rPr>
              <a:t>Most answers need only a tick (✓) or a figure. Write N/A where a field does not apply.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 dirty="0">
                <a:solidFill>
                  <a:srgbClr val="000000"/>
                </a:solidFill>
                <a:latin typeface="Aptos"/>
              </a:rPr>
              <a:t>The act of bravery must have taken place between 1 October 2025 and 1 October 2026.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 dirty="0">
                <a:solidFill>
                  <a:srgbClr val="000000"/>
                </a:solidFill>
                <a:latin typeface="Aptos"/>
              </a:rPr>
              <a:t>Witnesses and references must have agreed to be contacted by the jury.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 dirty="0">
                <a:solidFill>
                  <a:srgbClr val="000000"/>
                </a:solidFill>
                <a:latin typeface="Aptos"/>
              </a:rPr>
              <a:t>Incomplete or inaccurate nominations will not be considered. The decision of the jury is final.</a:t>
            </a:r>
          </a:p>
        </p:txBody>
      </p:sp>
      <p:sp>
        <p:nvSpPr>
          <p:cNvPr id="6" name="Rectangle 5"/>
          <p:cNvSpPr/>
          <p:nvPr/>
        </p:nvSpPr>
        <p:spPr>
          <a:xfrm>
            <a:off x="1261872" y="6515100"/>
            <a:ext cx="15773400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IMPORTANT SUBMISSION RULES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1872" y="7159752"/>
            <a:ext cx="15773400" cy="219456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Save the completed form as PPT or PDF of up to 10 MB, with all supporting documents pasted into Annexure 1.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Upload it at www.secureindiasummit.com using your nomination reference number. Only the first upload is reviewed and no documents are accepted afterwards.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For help, write to [awards desk email] or call [phone number].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A1EAFB-0175-1C4F-55E8-2170D361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2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1 – Nominee &amp; Nominator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1872" y="1783080"/>
            <a:ext cx="7612379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THE NOMINEE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468880"/>
          <a:ext cx="7612380" cy="592531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Full Name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Fire Department or Organisation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Fire Station or Site of Duty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Age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Gender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Years of Service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9422892" y="1783080"/>
            <a:ext cx="7612379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NOMINATED BY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422892" y="2468880"/>
          <a:ext cx="7612380" cy="592531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Full Name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Designation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Organisation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Email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Mobile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Relationship to Nominee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6A1EAFB-0175-1C4F-55E8-2170D361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2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2 – The Incident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1872" y="1783080"/>
            <a:ext cx="8092440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KEY FACTS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468880"/>
          <a:ext cx="8092439" cy="493775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959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Date of incident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59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Time of incident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59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Location (site and city)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59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Nominee on duty (Yes or No)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59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Number of people at risk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59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Police or fire report reference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9765792" y="1783080"/>
            <a:ext cx="7269479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TYPE OF INCIDENT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765792" y="2468880"/>
          <a:ext cx="7269479" cy="555498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446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Tick one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✓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Building fire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Industrial or chemical fire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Vehicle or EV fire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Forest or open area fire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Building collapse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Flood or water rescue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Hazardous material incident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Other (specify)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6A1EAFB-0175-1C4F-55E8-2170D361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2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3 – Actions Taken &amp; Risk Faced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1872" y="1783080"/>
            <a:ext cx="8641080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ACTIONS TAKEN BY THE NOMINEE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468880"/>
          <a:ext cx="8641079" cy="518464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818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Tick all that apply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✓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Led or joined the first response team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Entered a burning or collapsed structure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Rescued trapped persons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Gave first aid or CPR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Contained the spread of fire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Isolated gas, power or hazardous material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Protected neighbouring property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Other (specify)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0314432" y="1783080"/>
            <a:ext cx="6720840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RISK FACED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0314432" y="2468880"/>
          <a:ext cx="6720839" cy="518464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897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Tick all that apply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✓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Fire, smoke or heat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Explosion risk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Structural collapse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Electrical hazard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Flood or water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Hazardous material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Nominee was injured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Other (specify)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261872" y="7818120"/>
            <a:ext cx="15773400" cy="521208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THE INCIDENT IN BRIEF (MAXIMUM 60 WORDS)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261872" y="8366759"/>
          <a:ext cx="15773400" cy="10287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77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6A1EAFB-0175-1C4F-55E8-2170D361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2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4 – Impact &amp; Verification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1872" y="1783080"/>
            <a:ext cx="7680959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IMPACT OF THE ACT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468880"/>
          <a:ext cx="7680960" cy="27889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34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Lives saved (number)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People evacuated or protected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Persons given first aid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Value of property protected (INR, estimate)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9354312" y="1783080"/>
            <a:ext cx="7680959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RECOGNITION RECEIVED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354312" y="2468880"/>
          <a:ext cx="7680959" cy="32918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Tick all that apply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✓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Police or fire department commendation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Employer award or letter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Media coverage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Government recognition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261872" y="6035040"/>
            <a:ext cx="15773400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PEOPLE WHO CAN VERIFY THE INCIDENT (AT LEAST TWO)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261872" y="6693408"/>
          <a:ext cx="15773398" cy="262432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291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4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3504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Name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Role in Incident or Relationship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Organisation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Mobile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Email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6A1EAFB-0175-1C4F-55E8-2170D361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2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5 – Award Benefits &amp; Declaration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1872" y="1645919"/>
            <a:ext cx="15773400" cy="52120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Aptos"/>
              </a:rPr>
              <a:t>Award benefits  </a:t>
            </a:r>
            <a:r>
              <a:rPr sz="2400" b="0" i="1">
                <a:solidFill>
                  <a:srgbClr val="B45309"/>
                </a:solidFill>
                <a:latin typeface="Aptos"/>
              </a:rPr>
              <a:t>[Confirm benefits and partners for 2026]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61872" y="2194560"/>
            <a:ext cx="15773400" cy="102870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342900" indent="-342900" algn="l">
              <a:spcAft>
                <a:spcPts val="3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The tuition benefit at Millennium Schools covers tuition fees only. Transport, uniforms, books and other costs are borne by the parents or guardians. No cash equivalent is offered.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1872" y="3360420"/>
            <a:ext cx="15773400" cy="52120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Aptos"/>
              </a:rPr>
              <a:t>The nominator and the nominee confirm the following.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1872" y="3909060"/>
            <a:ext cx="15773400" cy="3977639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342900" indent="-342900" algn="l">
              <a:spcAft>
                <a:spcPts val="3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The information in this nomination is true and accurate, and the nominator is authorised to share the material in it.</a:t>
            </a:r>
          </a:p>
          <a:p>
            <a:pPr marL="342900" indent="-342900" algn="l">
              <a:spcAft>
                <a:spcPts val="3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There is no pending litigation, enquiry or objection against the nominee, or any such matter has been disclosed in this form.</a:t>
            </a:r>
          </a:p>
          <a:p>
            <a:pPr marL="342900" indent="-342900" algn="l">
              <a:spcAft>
                <a:spcPts val="3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The main parties connected with the incident have no objection to this nomination.</a:t>
            </a:r>
          </a:p>
          <a:p>
            <a:pPr marL="342900" indent="-342900" algn="l">
              <a:spcAft>
                <a:spcPts val="3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The nominator and the nominee accept the decision of the jury as final.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261872" y="7982712"/>
          <a:ext cx="15773399" cy="172821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6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072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Name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Signature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Date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Nominator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Nominee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A1EAFB-0175-1C4F-55E8-2170D361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2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Annexure 1 – Supporting Documents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1872" y="1714500"/>
            <a:ext cx="15773400" cy="102870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2400" b="0" i="0">
                <a:solidFill>
                  <a:srgbClr val="000000"/>
                </a:solidFill>
                <a:latin typeface="Aptos"/>
              </a:rPr>
              <a:t>Mark each document as attached, then paste a clear snapshot of it on a new slide after this one, with the document title as that slide’s heading. Keep the whole file within 10 MB.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880360"/>
          <a:ext cx="15773399" cy="424281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269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Document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Required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Attached (Yes or No)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Pasted on slide no.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Recent photograph of the nominee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Mandatory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Proof of employment as a firefighter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Mandatory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Proof of the incident (incident report, FIR or media report)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Mandatory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Commendation letters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Optional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Training or certification records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Optional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703</Words>
  <Application>Microsoft Office PowerPoint</Application>
  <PresentationFormat>Custom</PresentationFormat>
  <Paragraphs>120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Firefighter- Secure India Summit 2025 – Awards Nomination Form (PEREGRINE - BRAVEST SECURITY GUARD 2025).pptx</dc:title>
  <dc:creator>IIRIS</dc:creator>
  <cp:lastModifiedBy>Anurag Saini</cp:lastModifiedBy>
  <cp:revision>12</cp:revision>
  <dcterms:created xsi:type="dcterms:W3CDTF">2006-08-16T00:00:00Z</dcterms:created>
  <dcterms:modified xsi:type="dcterms:W3CDTF">2026-10-22T05:37:27Z</dcterms:modified>
  <dc:identifier>DAGv3CEvhew</dc:identifier>
</cp:coreProperties>
</file>