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65AA98-A38F-4AFD-AFC0-4311225E536B}" v="9" dt="2026-10-21T09:17:46.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8" autoAdjust="0"/>
  </p:normalViewPr>
  <p:slideViewPr>
    <p:cSldViewPr>
      <p:cViewPr varScale="1">
        <p:scale>
          <a:sx n="50" d="100"/>
          <a:sy n="50" d="100"/>
        </p:scale>
        <p:origin x="874" y="14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urag Saini" userId="2babb3c2-3093-4d6c-8932-0dfbcb48d28a" providerId="ADAL" clId="{73D92D0A-CFF9-4978-81E5-6D92C96BC691}"/>
    <pc:docChg chg="custSel modSld">
      <pc:chgData name="Anurag Saini" userId="2babb3c2-3093-4d6c-8932-0dfbcb48d28a" providerId="ADAL" clId="{73D92D0A-CFF9-4978-81E5-6D92C96BC691}" dt="2026-10-22T05:39:58.903" v="12" actId="22"/>
      <pc:docMkLst>
        <pc:docMk/>
      </pc:docMkLst>
      <pc:sldChg chg="addSp delSp modSp mod">
        <pc:chgData name="Anurag Saini" userId="2babb3c2-3093-4d6c-8932-0dfbcb48d28a" providerId="ADAL" clId="{73D92D0A-CFF9-4978-81E5-6D92C96BC691}" dt="2026-10-22T05:39:58.903" v="12" actId="22"/>
        <pc:sldMkLst>
          <pc:docMk/>
          <pc:sldMk cId="0" sldId="256"/>
        </pc:sldMkLst>
        <pc:spChg chg="add mod">
          <ac:chgData name="Anurag Saini" userId="2babb3c2-3093-4d6c-8932-0dfbcb48d28a" providerId="ADAL" clId="{73D92D0A-CFF9-4978-81E5-6D92C96BC691}" dt="2026-10-22T05:39:48.151" v="11" actId="20577"/>
          <ac:spMkLst>
            <pc:docMk/>
            <pc:sldMk cId="0" sldId="256"/>
            <ac:spMk id="7" creationId="{8CE8B07E-E05C-CE29-E928-72069B290E09}"/>
          </ac:spMkLst>
        </pc:spChg>
        <pc:picChg chg="del">
          <ac:chgData name="Anurag Saini" userId="2babb3c2-3093-4d6c-8932-0dfbcb48d28a" providerId="ADAL" clId="{73D92D0A-CFF9-4978-81E5-6D92C96BC691}" dt="2026-10-22T05:39:44.254" v="9" actId="478"/>
          <ac:picMkLst>
            <pc:docMk/>
            <pc:sldMk cId="0" sldId="256"/>
            <ac:picMk id="13" creationId="{B83FD93A-9FB0-AD6D-E69E-5C423B832907}"/>
          </ac:picMkLst>
        </pc:picChg>
        <pc:picChg chg="add">
          <ac:chgData name="Anurag Saini" userId="2babb3c2-3093-4d6c-8932-0dfbcb48d28a" providerId="ADAL" clId="{73D92D0A-CFF9-4978-81E5-6D92C96BC691}" dt="2026-10-22T05:39:58.903" v="12" actId="22"/>
          <ac:picMkLst>
            <pc:docMk/>
            <pc:sldMk cId="0" sldId="256"/>
            <ac:picMk id="14" creationId="{42C5D95B-62F2-A161-348E-34FE613BDF1C}"/>
          </ac:picMkLst>
        </pc:picChg>
      </pc:sldChg>
      <pc:sldChg chg="addSp modSp">
        <pc:chgData name="Anurag Saini" userId="2babb3c2-3093-4d6c-8932-0dfbcb48d28a" providerId="ADAL" clId="{73D92D0A-CFF9-4978-81E5-6D92C96BC691}" dt="2026-10-21T09:17:46.352" v="8" actId="164"/>
        <pc:sldMkLst>
          <pc:docMk/>
          <pc:sldMk cId="0" sldId="257"/>
        </pc:sldMkLst>
        <pc:spChg chg="mod">
          <ac:chgData name="Anurag Saini" userId="2babb3c2-3093-4d6c-8932-0dfbcb48d28a" providerId="ADAL" clId="{73D92D0A-CFF9-4978-81E5-6D92C96BC691}" dt="2026-10-21T09:17:46.352" v="8" actId="164"/>
          <ac:spMkLst>
            <pc:docMk/>
            <pc:sldMk cId="0" sldId="257"/>
            <ac:spMk id="11" creationId="{B6F6734E-3828-0546-736B-43EBA9710362}"/>
          </ac:spMkLst>
        </pc:spChg>
        <pc:grpChg chg="add mod">
          <ac:chgData name="Anurag Saini" userId="2babb3c2-3093-4d6c-8932-0dfbcb48d28a" providerId="ADAL" clId="{73D92D0A-CFF9-4978-81E5-6D92C96BC691}" dt="2026-10-21T09:17:46.352" v="8" actId="164"/>
          <ac:grpSpMkLst>
            <pc:docMk/>
            <pc:sldMk cId="0" sldId="257"/>
            <ac:grpSpMk id="20" creationId="{3038E7A9-BB3F-D07B-3E7B-E6AA8369EF21}"/>
          </ac:grpSpMkLst>
        </pc:grpChg>
        <pc:picChg chg="add mod">
          <ac:chgData name="Anurag Saini" userId="2babb3c2-3093-4d6c-8932-0dfbcb48d28a" providerId="ADAL" clId="{73D92D0A-CFF9-4978-81E5-6D92C96BC691}" dt="2026-10-21T09:06:44.048" v="1" actId="571"/>
          <ac:picMkLst>
            <pc:docMk/>
            <pc:sldMk cId="0" sldId="257"/>
            <ac:picMk id="9" creationId="{FB71B9A6-8F4B-9B19-CCD6-C848ED7A9BFF}"/>
          </ac:picMkLst>
        </pc:picChg>
        <pc:picChg chg="mod">
          <ac:chgData name="Anurag Saini" userId="2babb3c2-3093-4d6c-8932-0dfbcb48d28a" providerId="ADAL" clId="{73D92D0A-CFF9-4978-81E5-6D92C96BC691}" dt="2026-10-21T09:17:46.352" v="8" actId="164"/>
          <ac:picMkLst>
            <pc:docMk/>
            <pc:sldMk cId="0" sldId="257"/>
            <ac:picMk id="13" creationId="{A490DB2B-4B8F-5830-3D2F-7363FB7759F9}"/>
          </ac:picMkLst>
        </pc:picChg>
        <pc:picChg chg="mod">
          <ac:chgData name="Anurag Saini" userId="2babb3c2-3093-4d6c-8932-0dfbcb48d28a" providerId="ADAL" clId="{73D92D0A-CFF9-4978-81E5-6D92C96BC691}" dt="2026-10-21T09:17:46.352" v="8" actId="164"/>
          <ac:picMkLst>
            <pc:docMk/>
            <pc:sldMk cId="0" sldId="257"/>
            <ac:picMk id="15" creationId="{B285476B-DA4D-8826-DA13-F6773137B468}"/>
          </ac:picMkLst>
        </pc:picChg>
        <pc:picChg chg="mod">
          <ac:chgData name="Anurag Saini" userId="2babb3c2-3093-4d6c-8932-0dfbcb48d28a" providerId="ADAL" clId="{73D92D0A-CFF9-4978-81E5-6D92C96BC691}" dt="2026-10-21T09:17:46.352" v="8" actId="164"/>
          <ac:picMkLst>
            <pc:docMk/>
            <pc:sldMk cId="0" sldId="257"/>
            <ac:picMk id="19" creationId="{A32B63D4-3B10-0A9F-219F-A0BC26403891}"/>
          </ac:picMkLst>
        </pc:picChg>
      </pc:sldChg>
      <pc:sldChg chg="addSp modSp">
        <pc:chgData name="Anurag Saini" userId="2babb3c2-3093-4d6c-8932-0dfbcb48d28a" providerId="ADAL" clId="{73D92D0A-CFF9-4978-81E5-6D92C96BC691}" dt="2026-10-21T09:10:20.856" v="3"/>
        <pc:sldMkLst>
          <pc:docMk/>
          <pc:sldMk cId="0" sldId="258"/>
        </pc:sldMkLst>
        <pc:spChg chg="mod">
          <ac:chgData name="Anurag Saini" userId="2babb3c2-3093-4d6c-8932-0dfbcb48d28a" providerId="ADAL" clId="{73D92D0A-CFF9-4978-81E5-6D92C96BC691}" dt="2026-10-21T09:10:20.856" v="3"/>
          <ac:spMkLst>
            <pc:docMk/>
            <pc:sldMk cId="0" sldId="258"/>
            <ac:spMk id="10" creationId="{1259E612-6BE1-D101-18A4-D768F4D7690A}"/>
          </ac:spMkLst>
        </pc:spChg>
        <pc:grpChg chg="add mod">
          <ac:chgData name="Anurag Saini" userId="2babb3c2-3093-4d6c-8932-0dfbcb48d28a" providerId="ADAL" clId="{73D92D0A-CFF9-4978-81E5-6D92C96BC691}" dt="2026-10-21T09:10:20.856" v="3"/>
          <ac:grpSpMkLst>
            <pc:docMk/>
            <pc:sldMk cId="0" sldId="258"/>
            <ac:grpSpMk id="9" creationId="{93E5A99C-1D85-B323-F061-D5C868CCC5E7}"/>
          </ac:grpSpMkLst>
        </pc:grpChg>
        <pc:picChg chg="mod">
          <ac:chgData name="Anurag Saini" userId="2babb3c2-3093-4d6c-8932-0dfbcb48d28a" providerId="ADAL" clId="{73D92D0A-CFF9-4978-81E5-6D92C96BC691}" dt="2026-10-21T09:10:20.856" v="3"/>
          <ac:picMkLst>
            <pc:docMk/>
            <pc:sldMk cId="0" sldId="258"/>
            <ac:picMk id="11" creationId="{BB4243CD-A478-DA1C-B20E-BA887D0E7497}"/>
          </ac:picMkLst>
        </pc:picChg>
        <pc:picChg chg="mod">
          <ac:chgData name="Anurag Saini" userId="2babb3c2-3093-4d6c-8932-0dfbcb48d28a" providerId="ADAL" clId="{73D92D0A-CFF9-4978-81E5-6D92C96BC691}" dt="2026-10-21T09:10:20.856" v="3"/>
          <ac:picMkLst>
            <pc:docMk/>
            <pc:sldMk cId="0" sldId="258"/>
            <ac:picMk id="12" creationId="{7E5C65AF-6CDC-03B8-C73F-11DB7C4F16CA}"/>
          </ac:picMkLst>
        </pc:picChg>
        <pc:picChg chg="mod">
          <ac:chgData name="Anurag Saini" userId="2babb3c2-3093-4d6c-8932-0dfbcb48d28a" providerId="ADAL" clId="{73D92D0A-CFF9-4978-81E5-6D92C96BC691}" dt="2026-10-21T09:10:20.856" v="3"/>
          <ac:picMkLst>
            <pc:docMk/>
            <pc:sldMk cId="0" sldId="258"/>
            <ac:picMk id="13" creationId="{48F5A695-FB03-1FAA-191E-47F5C7CAFDC5}"/>
          </ac:picMkLst>
        </pc:picChg>
      </pc:sldChg>
      <pc:sldChg chg="addSp modSp">
        <pc:chgData name="Anurag Saini" userId="2babb3c2-3093-4d6c-8932-0dfbcb48d28a" providerId="ADAL" clId="{73D92D0A-CFF9-4978-81E5-6D92C96BC691}" dt="2026-10-21T09:11:02.076" v="4"/>
        <pc:sldMkLst>
          <pc:docMk/>
          <pc:sldMk cId="0" sldId="259"/>
        </pc:sldMkLst>
        <pc:spChg chg="mod">
          <ac:chgData name="Anurag Saini" userId="2babb3c2-3093-4d6c-8932-0dfbcb48d28a" providerId="ADAL" clId="{73D92D0A-CFF9-4978-81E5-6D92C96BC691}" dt="2026-10-21T09:11:02.076" v="4"/>
          <ac:spMkLst>
            <pc:docMk/>
            <pc:sldMk cId="0" sldId="259"/>
            <ac:spMk id="10" creationId="{B977382D-265D-F47A-2623-CD94211D3084}"/>
          </ac:spMkLst>
        </pc:spChg>
        <pc:grpChg chg="add mod">
          <ac:chgData name="Anurag Saini" userId="2babb3c2-3093-4d6c-8932-0dfbcb48d28a" providerId="ADAL" clId="{73D92D0A-CFF9-4978-81E5-6D92C96BC691}" dt="2026-10-21T09:11:02.076" v="4"/>
          <ac:grpSpMkLst>
            <pc:docMk/>
            <pc:sldMk cId="0" sldId="259"/>
            <ac:grpSpMk id="9" creationId="{E61DC8D0-BCDA-C934-A099-5878A8DEA395}"/>
          </ac:grpSpMkLst>
        </pc:grpChg>
        <pc:picChg chg="mod">
          <ac:chgData name="Anurag Saini" userId="2babb3c2-3093-4d6c-8932-0dfbcb48d28a" providerId="ADAL" clId="{73D92D0A-CFF9-4978-81E5-6D92C96BC691}" dt="2026-10-21T09:11:02.076" v="4"/>
          <ac:picMkLst>
            <pc:docMk/>
            <pc:sldMk cId="0" sldId="259"/>
            <ac:picMk id="11" creationId="{FF4E7C3F-1DB1-9C52-3201-A601833B6E5E}"/>
          </ac:picMkLst>
        </pc:picChg>
        <pc:picChg chg="mod">
          <ac:chgData name="Anurag Saini" userId="2babb3c2-3093-4d6c-8932-0dfbcb48d28a" providerId="ADAL" clId="{73D92D0A-CFF9-4978-81E5-6D92C96BC691}" dt="2026-10-21T09:11:02.076" v="4"/>
          <ac:picMkLst>
            <pc:docMk/>
            <pc:sldMk cId="0" sldId="259"/>
            <ac:picMk id="12" creationId="{C931F8D8-8FA2-7D61-2152-524F6DB4C70D}"/>
          </ac:picMkLst>
        </pc:picChg>
        <pc:picChg chg="mod">
          <ac:chgData name="Anurag Saini" userId="2babb3c2-3093-4d6c-8932-0dfbcb48d28a" providerId="ADAL" clId="{73D92D0A-CFF9-4978-81E5-6D92C96BC691}" dt="2026-10-21T09:11:02.076" v="4"/>
          <ac:picMkLst>
            <pc:docMk/>
            <pc:sldMk cId="0" sldId="259"/>
            <ac:picMk id="13" creationId="{EC0CEC20-D4F3-2E28-55E2-2373987EFC36}"/>
          </ac:picMkLst>
        </pc:picChg>
      </pc:sldChg>
      <pc:sldChg chg="addSp delSp modSp">
        <pc:chgData name="Anurag Saini" userId="2babb3c2-3093-4d6c-8932-0dfbcb48d28a" providerId="ADAL" clId="{73D92D0A-CFF9-4978-81E5-6D92C96BC691}" dt="2026-10-21T09:17:46.069" v="7" actId="165"/>
        <pc:sldMkLst>
          <pc:docMk/>
          <pc:sldMk cId="0" sldId="260"/>
        </pc:sldMkLst>
        <pc:spChg chg="mod topLvl">
          <ac:chgData name="Anurag Saini" userId="2babb3c2-3093-4d6c-8932-0dfbcb48d28a" providerId="ADAL" clId="{73D92D0A-CFF9-4978-81E5-6D92C96BC691}" dt="2026-10-21T09:17:46.069" v="7" actId="165"/>
          <ac:spMkLst>
            <pc:docMk/>
            <pc:sldMk cId="0" sldId="260"/>
            <ac:spMk id="12" creationId="{953520C3-1831-F723-BD91-1E1714CC4AAD}"/>
          </ac:spMkLst>
        </pc:spChg>
        <pc:grpChg chg="add del mod">
          <ac:chgData name="Anurag Saini" userId="2babb3c2-3093-4d6c-8932-0dfbcb48d28a" providerId="ADAL" clId="{73D92D0A-CFF9-4978-81E5-6D92C96BC691}" dt="2026-10-21T09:17:46.069" v="7" actId="165"/>
          <ac:grpSpMkLst>
            <pc:docMk/>
            <pc:sldMk cId="0" sldId="260"/>
            <ac:grpSpMk id="11" creationId="{8870C64D-C2E3-7927-581F-A0852430EB14}"/>
          </ac:grpSpMkLst>
        </pc:grpChg>
        <pc:picChg chg="mod topLvl">
          <ac:chgData name="Anurag Saini" userId="2babb3c2-3093-4d6c-8932-0dfbcb48d28a" providerId="ADAL" clId="{73D92D0A-CFF9-4978-81E5-6D92C96BC691}" dt="2026-10-21T09:17:46.069" v="7" actId="165"/>
          <ac:picMkLst>
            <pc:docMk/>
            <pc:sldMk cId="0" sldId="260"/>
            <ac:picMk id="13" creationId="{AAC879F0-FCBC-10F3-F263-F492A1BA5F25}"/>
          </ac:picMkLst>
        </pc:picChg>
        <pc:picChg chg="mod topLvl">
          <ac:chgData name="Anurag Saini" userId="2babb3c2-3093-4d6c-8932-0dfbcb48d28a" providerId="ADAL" clId="{73D92D0A-CFF9-4978-81E5-6D92C96BC691}" dt="2026-10-21T09:17:46.069" v="7" actId="165"/>
          <ac:picMkLst>
            <pc:docMk/>
            <pc:sldMk cId="0" sldId="260"/>
            <ac:picMk id="14" creationId="{86D8C2DE-C373-586E-F853-454FC0958923}"/>
          </ac:picMkLst>
        </pc:picChg>
        <pc:picChg chg="mod topLvl">
          <ac:chgData name="Anurag Saini" userId="2babb3c2-3093-4d6c-8932-0dfbcb48d28a" providerId="ADAL" clId="{73D92D0A-CFF9-4978-81E5-6D92C96BC691}" dt="2026-10-21T09:17:46.069" v="7" actId="165"/>
          <ac:picMkLst>
            <pc:docMk/>
            <pc:sldMk cId="0" sldId="260"/>
            <ac:picMk id="15" creationId="{FFBCC278-A9B7-A077-33A9-483C65E1F69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Rectangle 2"/>
          <p:cNvSpPr/>
          <p:nvPr/>
        </p:nvSpPr>
        <p:spPr>
          <a:xfrm>
            <a:off x="-24220" y="0"/>
            <a:ext cx="18336440" cy="18653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toi.png"/>
          <p:cNvPicPr>
            <a:picLocks noChangeAspect="1"/>
          </p:cNvPicPr>
          <p:nvPr/>
        </p:nvPicPr>
        <p:blipFill>
          <a:blip r:embed="rId3"/>
          <a:stretch>
            <a:fillRect/>
          </a:stretch>
        </p:blipFill>
        <p:spPr>
          <a:xfrm>
            <a:off x="10506456" y="-192024"/>
            <a:ext cx="4736592" cy="2194560"/>
          </a:xfrm>
          <a:prstGeom prst="rect">
            <a:avLst/>
          </a:prstGeom>
        </p:spPr>
      </p:pic>
      <p:pic>
        <p:nvPicPr>
          <p:cNvPr id="6" name="Picture 5" descr="iiris.png"/>
          <p:cNvPicPr>
            <a:picLocks noChangeAspect="1"/>
          </p:cNvPicPr>
          <p:nvPr/>
        </p:nvPicPr>
        <p:blipFill>
          <a:blip r:embed="rId4"/>
          <a:stretch>
            <a:fillRect/>
          </a:stretch>
        </p:blipFill>
        <p:spPr>
          <a:xfrm>
            <a:off x="13368528" y="-374904"/>
            <a:ext cx="5833872" cy="2706624"/>
          </a:xfrm>
          <a:prstGeom prst="rect">
            <a:avLst/>
          </a:prstGeom>
        </p:spPr>
      </p:pic>
      <p:sp>
        <p:nvSpPr>
          <p:cNvPr id="8" name="Rectangle 7"/>
          <p:cNvSpPr/>
          <p:nvPr/>
        </p:nvSpPr>
        <p:spPr>
          <a:xfrm>
            <a:off x="0" y="4974336"/>
            <a:ext cx="18288000" cy="3438144"/>
          </a:xfrm>
          <a:prstGeom prst="rect">
            <a:avLst/>
          </a:prstGeom>
          <a:solidFill>
            <a:srgbClr val="0D13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0" y="5568696"/>
            <a:ext cx="18288000" cy="1188720"/>
          </a:xfrm>
          <a:prstGeom prst="rect">
            <a:avLst/>
          </a:prstGeom>
          <a:noFill/>
        </p:spPr>
        <p:txBody>
          <a:bodyPr wrap="square" anchor="ctr">
            <a:spAutoFit/>
          </a:bodyPr>
          <a:lstStyle/>
          <a:p>
            <a:pPr algn="ctr"/>
            <a:r>
              <a:rPr sz="6600" b="1" dirty="0">
                <a:solidFill>
                  <a:srgbClr val="FFFFFF"/>
                </a:solidFill>
                <a:latin typeface="Aptos"/>
              </a:rPr>
              <a:t>BRAVEST SECURITY GUARD OF THE YEAR</a:t>
            </a:r>
          </a:p>
        </p:txBody>
      </p:sp>
      <p:sp>
        <p:nvSpPr>
          <p:cNvPr id="10" name="TextBox 9"/>
          <p:cNvSpPr txBox="1"/>
          <p:nvPr/>
        </p:nvSpPr>
        <p:spPr>
          <a:xfrm>
            <a:off x="0" y="7086600"/>
            <a:ext cx="18288000" cy="914400"/>
          </a:xfrm>
          <a:prstGeom prst="rect">
            <a:avLst/>
          </a:prstGeom>
          <a:noFill/>
        </p:spPr>
        <p:txBody>
          <a:bodyPr wrap="square" anchor="ctr">
            <a:spAutoFit/>
          </a:bodyPr>
          <a:lstStyle/>
          <a:p>
            <a:pPr algn="ctr"/>
            <a:r>
              <a:rPr sz="5300" b="0">
                <a:solidFill>
                  <a:srgbClr val="FFFFFF"/>
                </a:solidFill>
                <a:latin typeface="Aptos"/>
              </a:rPr>
              <a:t>Nomination Form</a:t>
            </a:r>
          </a:p>
        </p:txBody>
      </p:sp>
      <p:sp>
        <p:nvSpPr>
          <p:cNvPr id="11" name="TextBox 10"/>
          <p:cNvSpPr txBox="1"/>
          <p:nvPr/>
        </p:nvSpPr>
        <p:spPr>
          <a:xfrm>
            <a:off x="1024128" y="9326880"/>
            <a:ext cx="7315200" cy="457200"/>
          </a:xfrm>
          <a:prstGeom prst="rect">
            <a:avLst/>
          </a:prstGeom>
          <a:noFill/>
        </p:spPr>
        <p:txBody>
          <a:bodyPr wrap="none">
            <a:spAutoFit/>
          </a:bodyPr>
          <a:lstStyle/>
          <a:p>
            <a:r>
              <a:rPr sz="1800" b="1">
                <a:solidFill>
                  <a:srgbClr val="042433"/>
                </a:solidFill>
                <a:latin typeface="Aptos"/>
              </a:rPr>
              <a:t>Date of Application  ____________________</a:t>
            </a:r>
          </a:p>
        </p:txBody>
      </p:sp>
      <p:pic>
        <p:nvPicPr>
          <p:cNvPr id="15" name="Picture 14">
            <a:extLst>
              <a:ext uri="{FF2B5EF4-FFF2-40B4-BE49-F238E27FC236}">
                <a16:creationId xmlns:a16="http://schemas.microsoft.com/office/drawing/2014/main" id="{E18E28DB-AC4F-F8B0-D252-556ACA279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708" y="0"/>
            <a:ext cx="5689092" cy="1920521"/>
          </a:xfrm>
          <a:prstGeom prst="rect">
            <a:avLst/>
          </a:prstGeom>
        </p:spPr>
      </p:pic>
      <p:sp>
        <p:nvSpPr>
          <p:cNvPr id="7" name="TextBox 6">
            <a:extLst>
              <a:ext uri="{FF2B5EF4-FFF2-40B4-BE49-F238E27FC236}">
                <a16:creationId xmlns:a16="http://schemas.microsoft.com/office/drawing/2014/main" id="{8CE8B07E-E05C-CE29-E928-72069B290E09}"/>
              </a:ext>
            </a:extLst>
          </p:cNvPr>
          <p:cNvSpPr txBox="1"/>
          <p:nvPr/>
        </p:nvSpPr>
        <p:spPr>
          <a:xfrm>
            <a:off x="4777740" y="3891171"/>
            <a:ext cx="9616440" cy="1107996"/>
          </a:xfrm>
          <a:prstGeom prst="rect">
            <a:avLst/>
          </a:prstGeom>
          <a:noFill/>
        </p:spPr>
        <p:txBody>
          <a:bodyPr wrap="square">
            <a:spAutoFit/>
          </a:bodyPr>
          <a:lstStyle/>
          <a:p>
            <a:pPr algn="ctr"/>
            <a:r>
              <a:rPr lang="en-IN" sz="6600" b="1" dirty="0">
                <a:solidFill>
                  <a:srgbClr val="FFFFFF"/>
                </a:solidFill>
                <a:latin typeface="Aptos"/>
              </a:rPr>
              <a:t>ALL COMMON</a:t>
            </a:r>
          </a:p>
        </p:txBody>
      </p:sp>
      <p:pic>
        <p:nvPicPr>
          <p:cNvPr id="14" name="Picture 13">
            <a:extLst>
              <a:ext uri="{FF2B5EF4-FFF2-40B4-BE49-F238E27FC236}">
                <a16:creationId xmlns:a16="http://schemas.microsoft.com/office/drawing/2014/main" id="{42C5D95B-62F2-A161-348E-34FE613BDF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5928" y="-923544"/>
            <a:ext cx="8686800" cy="8686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990600" y="2487210"/>
            <a:ext cx="15773400" cy="1165860"/>
          </a:xfrm>
          <a:prstGeom prst="rect">
            <a:avLst/>
          </a:prstGeom>
          <a:noFill/>
        </p:spPr>
        <p:txBody>
          <a:bodyPr wrap="square" lIns="68580" tIns="41148" rIns="68580" bIns="41148" anchor="ctr">
            <a:spAutoFit/>
          </a:bodyPr>
          <a:lstStyle/>
          <a:p>
            <a:pPr algn="l">
              <a:spcAft>
                <a:spcPts val="400"/>
              </a:spcAft>
              <a:buNone/>
            </a:pPr>
            <a:r>
              <a:rPr sz="5400" b="1" i="0" dirty="0">
                <a:solidFill>
                  <a:srgbClr val="000000"/>
                </a:solidFill>
                <a:latin typeface="Aptos"/>
              </a:rPr>
              <a:t>Rules &amp; Instructions</a:t>
            </a:r>
          </a:p>
        </p:txBody>
      </p:sp>
      <p:sp>
        <p:nvSpPr>
          <p:cNvPr id="4" name="TextBox 3"/>
          <p:cNvSpPr txBox="1"/>
          <p:nvPr/>
        </p:nvSpPr>
        <p:spPr>
          <a:xfrm>
            <a:off x="990600" y="3584490"/>
            <a:ext cx="15773400" cy="1028700"/>
          </a:xfrm>
          <a:prstGeom prst="rect">
            <a:avLst/>
          </a:prstGeom>
          <a:noFill/>
        </p:spPr>
        <p:txBody>
          <a:bodyPr wrap="square" lIns="68580" tIns="41148" rIns="68580" bIns="41148" anchor="t">
            <a:spAutoFit/>
          </a:bodyPr>
          <a:lstStyle/>
          <a:p>
            <a:pPr algn="l">
              <a:spcAft>
                <a:spcPts val="400"/>
              </a:spcAft>
              <a:buNone/>
            </a:pPr>
            <a:r>
              <a:rPr sz="2400" b="1" i="0" dirty="0">
                <a:solidFill>
                  <a:srgbClr val="000000"/>
                </a:solidFill>
                <a:latin typeface="Aptos"/>
              </a:rPr>
              <a:t>About the award. </a:t>
            </a:r>
            <a:r>
              <a:rPr sz="2400" b="0" i="0" dirty="0">
                <a:solidFill>
                  <a:srgbClr val="000000"/>
                </a:solidFill>
                <a:latin typeface="Aptos"/>
              </a:rPr>
              <a:t>Honours a security guard who showed exceptional bravery in protecting people and property in the face of danger.</a:t>
            </a:r>
          </a:p>
        </p:txBody>
      </p:sp>
      <p:sp>
        <p:nvSpPr>
          <p:cNvPr id="5" name="TextBox 4"/>
          <p:cNvSpPr txBox="1"/>
          <p:nvPr/>
        </p:nvSpPr>
        <p:spPr>
          <a:xfrm>
            <a:off x="1009576" y="4613190"/>
            <a:ext cx="15773400" cy="3977639"/>
          </a:xfrm>
          <a:prstGeom prst="rect">
            <a:avLst/>
          </a:prstGeom>
          <a:noFill/>
        </p:spPr>
        <p:txBody>
          <a:bodyPr wrap="square" lIns="68580" tIns="41148" rIns="68580" bIns="41148" anchor="t">
            <a:spAutoFit/>
          </a:bodyPr>
          <a:lstStyle/>
          <a:p>
            <a:pPr marL="342900" indent="-342900" algn="l">
              <a:spcAft>
                <a:spcPts val="400"/>
              </a:spcAft>
              <a:buChar char="•"/>
            </a:pPr>
            <a:r>
              <a:rPr sz="2400" b="0" i="0" dirty="0">
                <a:solidFill>
                  <a:srgbClr val="000000"/>
                </a:solidFill>
                <a:latin typeface="Aptos"/>
              </a:rPr>
              <a:t>This form is completed by the employer, security agency or supervisor on behalf of the security guard.</a:t>
            </a:r>
          </a:p>
          <a:p>
            <a:pPr marL="342900" indent="-342900" algn="l">
              <a:spcAft>
                <a:spcPts val="400"/>
              </a:spcAft>
              <a:buChar char="•"/>
            </a:pPr>
            <a:r>
              <a:rPr sz="2400" b="0" i="0" dirty="0">
                <a:solidFill>
                  <a:srgbClr val="000000"/>
                </a:solidFill>
                <a:latin typeface="Aptos"/>
              </a:rPr>
              <a:t>Most answers need only a tick (✓) or a figure. Write N/A where a field does not apply.</a:t>
            </a:r>
          </a:p>
          <a:p>
            <a:pPr marL="342900" indent="-342900" algn="l">
              <a:spcAft>
                <a:spcPts val="400"/>
              </a:spcAft>
              <a:buChar char="•"/>
            </a:pPr>
            <a:r>
              <a:rPr sz="2400" b="0" i="0" dirty="0">
                <a:solidFill>
                  <a:srgbClr val="000000"/>
                </a:solidFill>
                <a:latin typeface="Aptos"/>
              </a:rPr>
              <a:t>The act of bravery must have taken place between 1 October 2025 and 1 October 2026.</a:t>
            </a:r>
          </a:p>
          <a:p>
            <a:pPr marL="342900" indent="-342900" algn="l">
              <a:spcAft>
                <a:spcPts val="400"/>
              </a:spcAft>
              <a:buChar char="•"/>
            </a:pPr>
            <a:r>
              <a:rPr sz="2400" b="0" i="0" dirty="0">
                <a:solidFill>
                  <a:srgbClr val="000000"/>
                </a:solidFill>
                <a:latin typeface="Aptos"/>
              </a:rPr>
              <a:t>Witnesses and references must have agreed to be contacted by the jury.</a:t>
            </a:r>
          </a:p>
          <a:p>
            <a:pPr marL="342900" indent="-342900" algn="l">
              <a:spcAft>
                <a:spcPts val="400"/>
              </a:spcAft>
              <a:buChar char="•"/>
            </a:pPr>
            <a:r>
              <a:rPr sz="2400" b="0" i="0" dirty="0">
                <a:solidFill>
                  <a:srgbClr val="000000"/>
                </a:solidFill>
                <a:latin typeface="Aptos"/>
              </a:rPr>
              <a:t>Incomplete or inaccurate nominations will not be considered. The decision of the jury is final.</a:t>
            </a:r>
          </a:p>
        </p:txBody>
      </p:sp>
      <p:sp>
        <p:nvSpPr>
          <p:cNvPr id="6" name="Rectangle 5"/>
          <p:cNvSpPr/>
          <p:nvPr/>
        </p:nvSpPr>
        <p:spPr>
          <a:xfrm>
            <a:off x="1018720" y="7051590"/>
            <a:ext cx="15773400"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dirty="0">
                <a:solidFill>
                  <a:srgbClr val="FFFFFF"/>
                </a:solidFill>
                <a:latin typeface="Aptos"/>
              </a:rPr>
              <a:t>IMPORTANT SUBMISSION RULES</a:t>
            </a:r>
          </a:p>
        </p:txBody>
      </p:sp>
      <p:sp>
        <p:nvSpPr>
          <p:cNvPr id="7" name="TextBox 6"/>
          <p:cNvSpPr txBox="1"/>
          <p:nvPr/>
        </p:nvSpPr>
        <p:spPr>
          <a:xfrm>
            <a:off x="1018720" y="7696242"/>
            <a:ext cx="15773400" cy="2194560"/>
          </a:xfrm>
          <a:prstGeom prst="rect">
            <a:avLst/>
          </a:prstGeom>
          <a:noFill/>
        </p:spPr>
        <p:txBody>
          <a:bodyPr wrap="square" lIns="68580" tIns="41148" rIns="68580" bIns="41148" anchor="t">
            <a:spAutoFit/>
          </a:bodyPr>
          <a:lstStyle/>
          <a:p>
            <a:pPr marL="342900" indent="-342900" algn="l">
              <a:spcAft>
                <a:spcPts val="400"/>
              </a:spcAft>
              <a:buChar char="•"/>
            </a:pPr>
            <a:r>
              <a:rPr sz="2400" b="0" i="0">
                <a:solidFill>
                  <a:srgbClr val="000000"/>
                </a:solidFill>
                <a:latin typeface="Aptos"/>
              </a:rPr>
              <a:t>Save the completed form as PPT or PDF of up to 10 MB, with all supporting documents pasted into Annexure 1.</a:t>
            </a:r>
          </a:p>
          <a:p>
            <a:pPr marL="342900" indent="-342900" algn="l">
              <a:spcAft>
                <a:spcPts val="400"/>
              </a:spcAft>
              <a:buChar char="•"/>
            </a:pPr>
            <a:r>
              <a:rPr sz="2400" b="0" i="0">
                <a:solidFill>
                  <a:srgbClr val="000000"/>
                </a:solidFill>
                <a:latin typeface="Aptos"/>
              </a:rPr>
              <a:t>Upload it at www.secureindiasummit.com using your nomination reference number. Only the first upload is reviewed and no documents are accepted afterwards.</a:t>
            </a:r>
          </a:p>
          <a:p>
            <a:pPr marL="342900" indent="-342900" algn="l">
              <a:spcAft>
                <a:spcPts val="400"/>
              </a:spcAft>
              <a:buChar char="•"/>
            </a:pPr>
            <a:r>
              <a:rPr sz="2400" b="0" i="0">
                <a:solidFill>
                  <a:srgbClr val="000000"/>
                </a:solidFill>
                <a:latin typeface="Aptos"/>
              </a:rPr>
              <a:t>For help, write to [awards desk email] or call [phone number].</a:t>
            </a:r>
          </a:p>
        </p:txBody>
      </p:sp>
      <p:sp>
        <p:nvSpPr>
          <p:cNvPr id="11" name="Rectangle 10">
            <a:extLst>
              <a:ext uri="{FF2B5EF4-FFF2-40B4-BE49-F238E27FC236}">
                <a16:creationId xmlns:a16="http://schemas.microsoft.com/office/drawing/2014/main" id="{B6F6734E-3828-0546-736B-43EBA9710362}"/>
              </a:ext>
            </a:extLst>
          </p:cNvPr>
          <p:cNvSpPr/>
          <p:nvPr/>
        </p:nvSpPr>
        <p:spPr>
          <a:xfrm>
            <a:off x="-24220" y="0"/>
            <a:ext cx="18336440" cy="18653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toi.png">
            <a:extLst>
              <a:ext uri="{FF2B5EF4-FFF2-40B4-BE49-F238E27FC236}">
                <a16:creationId xmlns:a16="http://schemas.microsoft.com/office/drawing/2014/main" id="{A490DB2B-4B8F-5830-3D2F-7363FB7759F9}"/>
              </a:ext>
            </a:extLst>
          </p:cNvPr>
          <p:cNvPicPr>
            <a:picLocks noChangeAspect="1"/>
          </p:cNvPicPr>
          <p:nvPr/>
        </p:nvPicPr>
        <p:blipFill>
          <a:blip r:embed="rId3"/>
          <a:stretch>
            <a:fillRect/>
          </a:stretch>
        </p:blipFill>
        <p:spPr>
          <a:xfrm>
            <a:off x="10506456" y="-192024"/>
            <a:ext cx="4736592" cy="2194560"/>
          </a:xfrm>
          <a:prstGeom prst="rect">
            <a:avLst/>
          </a:prstGeom>
        </p:spPr>
      </p:pic>
      <p:pic>
        <p:nvPicPr>
          <p:cNvPr id="15" name="Picture 14" descr="iiris.png">
            <a:extLst>
              <a:ext uri="{FF2B5EF4-FFF2-40B4-BE49-F238E27FC236}">
                <a16:creationId xmlns:a16="http://schemas.microsoft.com/office/drawing/2014/main" id="{B285476B-DA4D-8826-DA13-F6773137B468}"/>
              </a:ext>
            </a:extLst>
          </p:cNvPr>
          <p:cNvPicPr>
            <a:picLocks noChangeAspect="1"/>
          </p:cNvPicPr>
          <p:nvPr/>
        </p:nvPicPr>
        <p:blipFill>
          <a:blip r:embed="rId4"/>
          <a:stretch>
            <a:fillRect/>
          </a:stretch>
        </p:blipFill>
        <p:spPr>
          <a:xfrm>
            <a:off x="13368528" y="-374904"/>
            <a:ext cx="5833872" cy="2706624"/>
          </a:xfrm>
          <a:prstGeom prst="rect">
            <a:avLst/>
          </a:prstGeom>
        </p:spPr>
      </p:pic>
      <p:pic>
        <p:nvPicPr>
          <p:cNvPr id="19" name="Picture 18">
            <a:extLst>
              <a:ext uri="{FF2B5EF4-FFF2-40B4-BE49-F238E27FC236}">
                <a16:creationId xmlns:a16="http://schemas.microsoft.com/office/drawing/2014/main" id="{A32B63D4-3B10-0A9F-219F-A0BC264038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708" y="1"/>
            <a:ext cx="4736592" cy="15989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143000" y="1943100"/>
            <a:ext cx="15773400" cy="1165860"/>
          </a:xfrm>
          <a:prstGeom prst="rect">
            <a:avLst/>
          </a:prstGeom>
          <a:noFill/>
        </p:spPr>
        <p:txBody>
          <a:bodyPr wrap="square" lIns="68580" tIns="41148" rIns="68580" bIns="41148" anchor="ctr">
            <a:spAutoFit/>
          </a:bodyPr>
          <a:lstStyle/>
          <a:p>
            <a:pPr algn="l">
              <a:spcAft>
                <a:spcPts val="400"/>
              </a:spcAft>
              <a:buNone/>
            </a:pPr>
            <a:r>
              <a:rPr sz="5400" b="1" i="0" dirty="0">
                <a:solidFill>
                  <a:srgbClr val="000000"/>
                </a:solidFill>
                <a:latin typeface="Aptos"/>
              </a:rPr>
              <a:t>Section 1 – Nominee &amp; Nominator</a:t>
            </a:r>
          </a:p>
        </p:txBody>
      </p:sp>
      <p:sp>
        <p:nvSpPr>
          <p:cNvPr id="4" name="Rectangle 3"/>
          <p:cNvSpPr/>
          <p:nvPr/>
        </p:nvSpPr>
        <p:spPr>
          <a:xfrm>
            <a:off x="1143000" y="3314701"/>
            <a:ext cx="7612379"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THE NOMINEE</a:t>
            </a:r>
          </a:p>
        </p:txBody>
      </p:sp>
      <p:graphicFrame>
        <p:nvGraphicFramePr>
          <p:cNvPr id="5" name="Table 4"/>
          <p:cNvGraphicFramePr>
            <a:graphicFrameLocks noGrp="1"/>
          </p:cNvGraphicFramePr>
          <p:nvPr>
            <p:extLst>
              <p:ext uri="{D42A27DB-BD31-4B8C-83A1-F6EECF244321}">
                <p14:modId xmlns:p14="http://schemas.microsoft.com/office/powerpoint/2010/main" val="2752730283"/>
              </p:ext>
            </p:extLst>
          </p:nvPr>
        </p:nvGraphicFramePr>
        <p:xfrm>
          <a:off x="1143000" y="4000501"/>
          <a:ext cx="7612380" cy="5925312"/>
        </p:xfrm>
        <a:graphic>
          <a:graphicData uri="http://schemas.openxmlformats.org/drawingml/2006/table">
            <a:tbl>
              <a:tblPr>
                <a:tableStyleId>{5940675A-B579-460E-94D1-54222C63F5DA}</a:tableStyleId>
              </a:tblPr>
              <a:tblGrid>
                <a:gridCol w="3566160">
                  <a:extLst>
                    <a:ext uri="{9D8B030D-6E8A-4147-A177-3AD203B41FA5}">
                      <a16:colId xmlns:a16="http://schemas.microsoft.com/office/drawing/2014/main" val="20000"/>
                    </a:ext>
                  </a:extLst>
                </a:gridCol>
                <a:gridCol w="4046220">
                  <a:extLst>
                    <a:ext uri="{9D8B030D-6E8A-4147-A177-3AD203B41FA5}">
                      <a16:colId xmlns:a16="http://schemas.microsoft.com/office/drawing/2014/main" val="20001"/>
                    </a:ext>
                  </a:extLst>
                </a:gridCol>
              </a:tblGrid>
              <a:tr h="987552">
                <a:tc>
                  <a:txBody>
                    <a:bodyPr/>
                    <a:lstStyle/>
                    <a:p>
                      <a:pPr algn="l"/>
                      <a:r>
                        <a:rPr sz="2400" b="0">
                          <a:solidFill>
                            <a:srgbClr val="000000"/>
                          </a:solidFill>
                          <a:latin typeface="Aptos"/>
                        </a:rPr>
                        <a:t>Full Name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987552">
                <a:tc>
                  <a:txBody>
                    <a:bodyPr/>
                    <a:lstStyle/>
                    <a:p>
                      <a:pPr algn="l"/>
                      <a:r>
                        <a:rPr sz="2400" b="0">
                          <a:solidFill>
                            <a:srgbClr val="000000"/>
                          </a:solidFill>
                          <a:latin typeface="Aptos"/>
                        </a:rPr>
                        <a:t>Employer or Security Agency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987552">
                <a:tc>
                  <a:txBody>
                    <a:bodyPr/>
                    <a:lstStyle/>
                    <a:p>
                      <a:pPr algn="l"/>
                      <a:r>
                        <a:rPr sz="2400" b="0">
                          <a:solidFill>
                            <a:srgbClr val="000000"/>
                          </a:solidFill>
                          <a:latin typeface="Aptos"/>
                        </a:rPr>
                        <a:t>Site of Duty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987552">
                <a:tc>
                  <a:txBody>
                    <a:bodyPr/>
                    <a:lstStyle/>
                    <a:p>
                      <a:pPr algn="l"/>
                      <a:r>
                        <a:rPr sz="2400" b="0">
                          <a:solidFill>
                            <a:srgbClr val="000000"/>
                          </a:solidFill>
                          <a:latin typeface="Aptos"/>
                        </a:rPr>
                        <a:t>Age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987552">
                <a:tc>
                  <a:txBody>
                    <a:bodyPr/>
                    <a:lstStyle/>
                    <a:p>
                      <a:pPr algn="l"/>
                      <a:r>
                        <a:rPr sz="2400" b="0">
                          <a:solidFill>
                            <a:srgbClr val="000000"/>
                          </a:solidFill>
                          <a:latin typeface="Aptos"/>
                        </a:rPr>
                        <a:t>Gender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987552">
                <a:tc>
                  <a:txBody>
                    <a:bodyPr/>
                    <a:lstStyle/>
                    <a:p>
                      <a:pPr algn="l"/>
                      <a:r>
                        <a:rPr sz="2400" b="0">
                          <a:solidFill>
                            <a:srgbClr val="000000"/>
                          </a:solidFill>
                          <a:latin typeface="Aptos"/>
                        </a:rPr>
                        <a:t>Years in Security Role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9304020" y="3314701"/>
            <a:ext cx="7612379"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NOMINATED BY</a:t>
            </a:r>
          </a:p>
        </p:txBody>
      </p:sp>
      <p:graphicFrame>
        <p:nvGraphicFramePr>
          <p:cNvPr id="7" name="Table 6"/>
          <p:cNvGraphicFramePr>
            <a:graphicFrameLocks noGrp="1"/>
          </p:cNvGraphicFramePr>
          <p:nvPr>
            <p:extLst>
              <p:ext uri="{D42A27DB-BD31-4B8C-83A1-F6EECF244321}">
                <p14:modId xmlns:p14="http://schemas.microsoft.com/office/powerpoint/2010/main" val="1102054680"/>
              </p:ext>
            </p:extLst>
          </p:nvPr>
        </p:nvGraphicFramePr>
        <p:xfrm>
          <a:off x="9304020" y="4000501"/>
          <a:ext cx="7612380" cy="5925312"/>
        </p:xfrm>
        <a:graphic>
          <a:graphicData uri="http://schemas.openxmlformats.org/drawingml/2006/table">
            <a:tbl>
              <a:tblPr>
                <a:tableStyleId>{5940675A-B579-460E-94D1-54222C63F5DA}</a:tableStyleId>
              </a:tblPr>
              <a:tblGrid>
                <a:gridCol w="3566160">
                  <a:extLst>
                    <a:ext uri="{9D8B030D-6E8A-4147-A177-3AD203B41FA5}">
                      <a16:colId xmlns:a16="http://schemas.microsoft.com/office/drawing/2014/main" val="20000"/>
                    </a:ext>
                  </a:extLst>
                </a:gridCol>
                <a:gridCol w="4046220">
                  <a:extLst>
                    <a:ext uri="{9D8B030D-6E8A-4147-A177-3AD203B41FA5}">
                      <a16:colId xmlns:a16="http://schemas.microsoft.com/office/drawing/2014/main" val="20001"/>
                    </a:ext>
                  </a:extLst>
                </a:gridCol>
              </a:tblGrid>
              <a:tr h="987552">
                <a:tc>
                  <a:txBody>
                    <a:bodyPr/>
                    <a:lstStyle/>
                    <a:p>
                      <a:pPr algn="l"/>
                      <a:r>
                        <a:rPr sz="2400" b="0">
                          <a:solidFill>
                            <a:srgbClr val="000000"/>
                          </a:solidFill>
                          <a:latin typeface="Aptos"/>
                        </a:rPr>
                        <a:t>Full Name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987552">
                <a:tc>
                  <a:txBody>
                    <a:bodyPr/>
                    <a:lstStyle/>
                    <a:p>
                      <a:pPr algn="l"/>
                      <a:r>
                        <a:rPr sz="2400" b="0">
                          <a:solidFill>
                            <a:srgbClr val="000000"/>
                          </a:solidFill>
                          <a:latin typeface="Aptos"/>
                        </a:rPr>
                        <a:t>Designation</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987552">
                <a:tc>
                  <a:txBody>
                    <a:bodyPr/>
                    <a:lstStyle/>
                    <a:p>
                      <a:pPr algn="l"/>
                      <a:r>
                        <a:rPr sz="2400" b="0">
                          <a:solidFill>
                            <a:srgbClr val="000000"/>
                          </a:solidFill>
                          <a:latin typeface="Aptos"/>
                        </a:rPr>
                        <a:t>Organisation</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987552">
                <a:tc>
                  <a:txBody>
                    <a:bodyPr/>
                    <a:lstStyle/>
                    <a:p>
                      <a:pPr algn="l"/>
                      <a:r>
                        <a:rPr sz="2400" b="0">
                          <a:solidFill>
                            <a:srgbClr val="000000"/>
                          </a:solidFill>
                          <a:latin typeface="Aptos"/>
                        </a:rPr>
                        <a:t>Email</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987552">
                <a:tc>
                  <a:txBody>
                    <a:bodyPr/>
                    <a:lstStyle/>
                    <a:p>
                      <a:pPr algn="l"/>
                      <a:r>
                        <a:rPr sz="2400" b="0">
                          <a:solidFill>
                            <a:srgbClr val="000000"/>
                          </a:solidFill>
                          <a:latin typeface="Aptos"/>
                        </a:rPr>
                        <a:t>Mobile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987552">
                <a:tc>
                  <a:txBody>
                    <a:bodyPr/>
                    <a:lstStyle/>
                    <a:p>
                      <a:pPr algn="l"/>
                      <a:r>
                        <a:rPr sz="2400" b="0">
                          <a:solidFill>
                            <a:srgbClr val="000000"/>
                          </a:solidFill>
                          <a:latin typeface="Aptos"/>
                        </a:rPr>
                        <a:t>Relationship to Nominee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15" name="Rectangle 14">
            <a:extLst>
              <a:ext uri="{FF2B5EF4-FFF2-40B4-BE49-F238E27FC236}">
                <a16:creationId xmlns:a16="http://schemas.microsoft.com/office/drawing/2014/main" id="{1B50F7F4-A28F-AD21-5670-79D0E9BE346E}"/>
              </a:ext>
            </a:extLst>
          </p:cNvPr>
          <p:cNvSpPr/>
          <p:nvPr/>
        </p:nvSpPr>
        <p:spPr>
          <a:xfrm>
            <a:off x="-24220" y="0"/>
            <a:ext cx="18336440" cy="122377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toi.png">
            <a:extLst>
              <a:ext uri="{FF2B5EF4-FFF2-40B4-BE49-F238E27FC236}">
                <a16:creationId xmlns:a16="http://schemas.microsoft.com/office/drawing/2014/main" id="{0916684C-AD62-B29F-AB33-6051A20BBB52}"/>
              </a:ext>
            </a:extLst>
          </p:cNvPr>
          <p:cNvPicPr>
            <a:picLocks noChangeAspect="1"/>
          </p:cNvPicPr>
          <p:nvPr/>
        </p:nvPicPr>
        <p:blipFill>
          <a:blip r:embed="rId3"/>
          <a:stretch>
            <a:fillRect/>
          </a:stretch>
        </p:blipFill>
        <p:spPr>
          <a:xfrm>
            <a:off x="12115800" y="-96013"/>
            <a:ext cx="3055757" cy="1415795"/>
          </a:xfrm>
          <a:prstGeom prst="rect">
            <a:avLst/>
          </a:prstGeom>
        </p:spPr>
      </p:pic>
      <p:pic>
        <p:nvPicPr>
          <p:cNvPr id="19" name="Picture 18" descr="iiris.png">
            <a:extLst>
              <a:ext uri="{FF2B5EF4-FFF2-40B4-BE49-F238E27FC236}">
                <a16:creationId xmlns:a16="http://schemas.microsoft.com/office/drawing/2014/main" id="{86479831-6D14-35DB-C40C-9970AE0F18BA}"/>
              </a:ext>
            </a:extLst>
          </p:cNvPr>
          <p:cNvPicPr>
            <a:picLocks noChangeAspect="1"/>
          </p:cNvPicPr>
          <p:nvPr/>
        </p:nvPicPr>
        <p:blipFill>
          <a:blip r:embed="rId4"/>
          <a:stretch>
            <a:fillRect/>
          </a:stretch>
        </p:blipFill>
        <p:spPr>
          <a:xfrm>
            <a:off x="14020800" y="-403144"/>
            <a:ext cx="4564380" cy="2117643"/>
          </a:xfrm>
          <a:prstGeom prst="rect">
            <a:avLst/>
          </a:prstGeom>
        </p:spPr>
      </p:pic>
      <p:pic>
        <p:nvPicPr>
          <p:cNvPr id="21" name="Picture 20">
            <a:extLst>
              <a:ext uri="{FF2B5EF4-FFF2-40B4-BE49-F238E27FC236}">
                <a16:creationId xmlns:a16="http://schemas.microsoft.com/office/drawing/2014/main" id="{3CADAC8F-92B6-C07B-3076-3F5D15DB6B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114739"/>
            <a:ext cx="2797682" cy="9444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261872" y="411479"/>
            <a:ext cx="15773400" cy="1165860"/>
          </a:xfrm>
          <a:prstGeom prst="rect">
            <a:avLst/>
          </a:prstGeom>
          <a:noFill/>
        </p:spPr>
        <p:txBody>
          <a:bodyPr wrap="square" lIns="68580" tIns="41148" rIns="68580" bIns="41148" anchor="ctr">
            <a:spAutoFit/>
          </a:bodyPr>
          <a:lstStyle/>
          <a:p>
            <a:pPr algn="l">
              <a:spcAft>
                <a:spcPts val="400"/>
              </a:spcAft>
              <a:buNone/>
            </a:pPr>
            <a:r>
              <a:rPr sz="5400" b="1" i="0" dirty="0">
                <a:solidFill>
                  <a:srgbClr val="000000"/>
                </a:solidFill>
                <a:latin typeface="Aptos"/>
              </a:rPr>
              <a:t>Section 2 – The Incident</a:t>
            </a:r>
          </a:p>
        </p:txBody>
      </p:sp>
      <p:sp>
        <p:nvSpPr>
          <p:cNvPr id="4" name="Rectangle 3"/>
          <p:cNvSpPr/>
          <p:nvPr/>
        </p:nvSpPr>
        <p:spPr>
          <a:xfrm>
            <a:off x="1261872" y="1783080"/>
            <a:ext cx="8092440"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KEY FACTS</a:t>
            </a:r>
          </a:p>
        </p:txBody>
      </p:sp>
      <p:graphicFrame>
        <p:nvGraphicFramePr>
          <p:cNvPr id="5" name="Table 4"/>
          <p:cNvGraphicFramePr>
            <a:graphicFrameLocks noGrp="1"/>
          </p:cNvGraphicFramePr>
          <p:nvPr>
            <p:extLst>
              <p:ext uri="{D42A27DB-BD31-4B8C-83A1-F6EECF244321}">
                <p14:modId xmlns:p14="http://schemas.microsoft.com/office/powerpoint/2010/main" val="3795866923"/>
              </p:ext>
            </p:extLst>
          </p:nvPr>
        </p:nvGraphicFramePr>
        <p:xfrm>
          <a:off x="1261872" y="2468880"/>
          <a:ext cx="8092439" cy="4937754"/>
        </p:xfrm>
        <a:graphic>
          <a:graphicData uri="http://schemas.openxmlformats.org/drawingml/2006/table">
            <a:tbl>
              <a:tblPr>
                <a:tableStyleId>{5940675A-B579-460E-94D1-54222C63F5DA}</a:tableStyleId>
              </a:tblPr>
              <a:tblGrid>
                <a:gridCol w="4114800">
                  <a:extLst>
                    <a:ext uri="{9D8B030D-6E8A-4147-A177-3AD203B41FA5}">
                      <a16:colId xmlns:a16="http://schemas.microsoft.com/office/drawing/2014/main" val="20000"/>
                    </a:ext>
                  </a:extLst>
                </a:gridCol>
                <a:gridCol w="3977639">
                  <a:extLst>
                    <a:ext uri="{9D8B030D-6E8A-4147-A177-3AD203B41FA5}">
                      <a16:colId xmlns:a16="http://schemas.microsoft.com/office/drawing/2014/main" val="20001"/>
                    </a:ext>
                  </a:extLst>
                </a:gridCol>
              </a:tblGrid>
              <a:tr h="822959">
                <a:tc>
                  <a:txBody>
                    <a:bodyPr/>
                    <a:lstStyle/>
                    <a:p>
                      <a:pPr algn="l"/>
                      <a:r>
                        <a:rPr sz="2400" b="0">
                          <a:solidFill>
                            <a:srgbClr val="000000"/>
                          </a:solidFill>
                          <a:latin typeface="Aptos"/>
                        </a:rPr>
                        <a:t>Date of incident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822959">
                <a:tc>
                  <a:txBody>
                    <a:bodyPr/>
                    <a:lstStyle/>
                    <a:p>
                      <a:pPr algn="l"/>
                      <a:r>
                        <a:rPr sz="2400" b="0" dirty="0">
                          <a:solidFill>
                            <a:srgbClr val="000000"/>
                          </a:solidFill>
                          <a:latin typeface="Aptos"/>
                        </a:rPr>
                        <a:t>Time of incident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822959">
                <a:tc>
                  <a:txBody>
                    <a:bodyPr/>
                    <a:lstStyle/>
                    <a:p>
                      <a:pPr algn="l"/>
                      <a:r>
                        <a:rPr sz="2400" b="0">
                          <a:solidFill>
                            <a:srgbClr val="000000"/>
                          </a:solidFill>
                          <a:latin typeface="Aptos"/>
                        </a:rPr>
                        <a:t>Location (site and city)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822959">
                <a:tc>
                  <a:txBody>
                    <a:bodyPr/>
                    <a:lstStyle/>
                    <a:p>
                      <a:pPr algn="l"/>
                      <a:r>
                        <a:rPr sz="2400" b="0">
                          <a:solidFill>
                            <a:srgbClr val="000000"/>
                          </a:solidFill>
                          <a:latin typeface="Aptos"/>
                        </a:rPr>
                        <a:t>Nominee on duty (Yes or No)</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822959">
                <a:tc>
                  <a:txBody>
                    <a:bodyPr/>
                    <a:lstStyle/>
                    <a:p>
                      <a:pPr algn="l"/>
                      <a:r>
                        <a:rPr sz="2400" b="0">
                          <a:solidFill>
                            <a:srgbClr val="000000"/>
                          </a:solidFill>
                          <a:latin typeface="Aptos"/>
                        </a:rPr>
                        <a:t>Number of people at risk</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822959">
                <a:tc>
                  <a:txBody>
                    <a:bodyPr/>
                    <a:lstStyle/>
                    <a:p>
                      <a:pPr algn="l"/>
                      <a:r>
                        <a:rPr sz="2400" b="0">
                          <a:solidFill>
                            <a:srgbClr val="000000"/>
                          </a:solidFill>
                          <a:latin typeface="Aptos"/>
                        </a:rPr>
                        <a:t>Police or fire report reference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dirty="0"/>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9765792" y="1783080"/>
            <a:ext cx="7269479"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TYPE OF INCIDENT</a:t>
            </a:r>
          </a:p>
        </p:txBody>
      </p:sp>
      <p:graphicFrame>
        <p:nvGraphicFramePr>
          <p:cNvPr id="7" name="Table 6"/>
          <p:cNvGraphicFramePr>
            <a:graphicFrameLocks noGrp="1"/>
          </p:cNvGraphicFramePr>
          <p:nvPr>
            <p:extLst>
              <p:ext uri="{D42A27DB-BD31-4B8C-83A1-F6EECF244321}">
                <p14:modId xmlns:p14="http://schemas.microsoft.com/office/powerpoint/2010/main" val="3009849085"/>
              </p:ext>
            </p:extLst>
          </p:nvPr>
        </p:nvGraphicFramePr>
        <p:xfrm>
          <a:off x="9765792" y="2468880"/>
          <a:ext cx="7269479" cy="5554980"/>
        </p:xfrm>
        <a:graphic>
          <a:graphicData uri="http://schemas.openxmlformats.org/drawingml/2006/table">
            <a:tbl>
              <a:tblPr>
                <a:tableStyleId>{5940675A-B579-460E-94D1-54222C63F5DA}</a:tableStyleId>
              </a:tblPr>
              <a:tblGrid>
                <a:gridCol w="6446520">
                  <a:extLst>
                    <a:ext uri="{9D8B030D-6E8A-4147-A177-3AD203B41FA5}">
                      <a16:colId xmlns:a16="http://schemas.microsoft.com/office/drawing/2014/main" val="20000"/>
                    </a:ext>
                  </a:extLst>
                </a:gridCol>
                <a:gridCol w="822959">
                  <a:extLst>
                    <a:ext uri="{9D8B030D-6E8A-4147-A177-3AD203B41FA5}">
                      <a16:colId xmlns:a16="http://schemas.microsoft.com/office/drawing/2014/main" val="20001"/>
                    </a:ext>
                  </a:extLst>
                </a:gridCol>
              </a:tblGrid>
              <a:tr h="617220">
                <a:tc>
                  <a:txBody>
                    <a:bodyPr/>
                    <a:lstStyle/>
                    <a:p>
                      <a:pPr algn="l"/>
                      <a:r>
                        <a:rPr sz="2400" b="1">
                          <a:solidFill>
                            <a:srgbClr val="000000"/>
                          </a:solidFill>
                          <a:latin typeface="Aptos"/>
                        </a:rPr>
                        <a:t>Tick one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r>
                        <a:rPr sz="2400" b="1">
                          <a:solidFill>
                            <a:srgbClr val="000000"/>
                          </a:solidFill>
                          <a:latin typeface="Aptos"/>
                        </a:rPr>
                        <a: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617220">
                <a:tc>
                  <a:txBody>
                    <a:bodyPr/>
                    <a:lstStyle/>
                    <a:p>
                      <a:pPr algn="l"/>
                      <a:r>
                        <a:rPr sz="2400" b="0">
                          <a:solidFill>
                            <a:srgbClr val="000000"/>
                          </a:solidFill>
                          <a:latin typeface="Aptos"/>
                        </a:rPr>
                        <a:t>Fire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617220">
                <a:tc>
                  <a:txBody>
                    <a:bodyPr/>
                    <a:lstStyle/>
                    <a:p>
                      <a:pPr algn="l"/>
                      <a:r>
                        <a:rPr sz="2400" b="0">
                          <a:solidFill>
                            <a:srgbClr val="000000"/>
                          </a:solidFill>
                          <a:latin typeface="Aptos"/>
                        </a:rPr>
                        <a:t>Theft, robbery or burglary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617220">
                <a:tc>
                  <a:txBody>
                    <a:bodyPr/>
                    <a:lstStyle/>
                    <a:p>
                      <a:pPr algn="l"/>
                      <a:r>
                        <a:rPr sz="2400" b="0">
                          <a:solidFill>
                            <a:srgbClr val="000000"/>
                          </a:solidFill>
                          <a:latin typeface="Aptos"/>
                        </a:rPr>
                        <a:t>Armed intrusion or attack</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617220">
                <a:tc>
                  <a:txBody>
                    <a:bodyPr/>
                    <a:lstStyle/>
                    <a:p>
                      <a:pPr algn="l"/>
                      <a:r>
                        <a:rPr sz="2400" b="0">
                          <a:solidFill>
                            <a:srgbClr val="000000"/>
                          </a:solidFill>
                          <a:latin typeface="Aptos"/>
                        </a:rPr>
                        <a:t>Assault or violence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617220">
                <a:tc>
                  <a:txBody>
                    <a:bodyPr/>
                    <a:lstStyle/>
                    <a:p>
                      <a:pPr algn="l"/>
                      <a:r>
                        <a:rPr sz="2400" b="0">
                          <a:solidFill>
                            <a:srgbClr val="000000"/>
                          </a:solidFill>
                          <a:latin typeface="Aptos"/>
                        </a:rPr>
                        <a:t>Medical emergency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617220">
                <a:tc>
                  <a:txBody>
                    <a:bodyPr/>
                    <a:lstStyle/>
                    <a:p>
                      <a:pPr algn="l"/>
                      <a:r>
                        <a:rPr sz="2400" b="0">
                          <a:solidFill>
                            <a:srgbClr val="000000"/>
                          </a:solidFill>
                          <a:latin typeface="Aptos"/>
                        </a:rPr>
                        <a:t>Rescue of a person in danger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6"/>
                  </a:ext>
                </a:extLst>
              </a:tr>
              <a:tr h="617220">
                <a:tc>
                  <a:txBody>
                    <a:bodyPr/>
                    <a:lstStyle/>
                    <a:p>
                      <a:pPr algn="l"/>
                      <a:r>
                        <a:rPr sz="2400" b="0">
                          <a:solidFill>
                            <a:srgbClr val="000000"/>
                          </a:solidFill>
                          <a:latin typeface="Aptos"/>
                        </a:rPr>
                        <a:t>Natural disaster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7"/>
                  </a:ext>
                </a:extLst>
              </a:tr>
              <a:tr h="617220">
                <a:tc>
                  <a:txBody>
                    <a:bodyPr/>
                    <a:lstStyle/>
                    <a:p>
                      <a:pPr algn="l"/>
                      <a:r>
                        <a:rPr sz="2400" b="0">
                          <a:solidFill>
                            <a:srgbClr val="000000"/>
                          </a:solidFill>
                          <a:latin typeface="Aptos"/>
                        </a:rPr>
                        <a:t>Other (specify)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dirty="0"/>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261872" y="411479"/>
            <a:ext cx="15773400" cy="1165860"/>
          </a:xfrm>
          <a:prstGeom prst="rect">
            <a:avLst/>
          </a:prstGeom>
          <a:noFill/>
        </p:spPr>
        <p:txBody>
          <a:bodyPr wrap="square" lIns="68580" tIns="41148" rIns="68580" bIns="41148" anchor="ctr">
            <a:spAutoFit/>
          </a:bodyPr>
          <a:lstStyle/>
          <a:p>
            <a:pPr algn="l">
              <a:spcAft>
                <a:spcPts val="400"/>
              </a:spcAft>
              <a:buNone/>
            </a:pPr>
            <a:r>
              <a:rPr sz="5400" b="1" i="0" dirty="0">
                <a:solidFill>
                  <a:srgbClr val="000000"/>
                </a:solidFill>
                <a:latin typeface="Aptos"/>
              </a:rPr>
              <a:t>Section 3 – Actions Taken &amp; Risk Faced</a:t>
            </a:r>
          </a:p>
        </p:txBody>
      </p:sp>
      <p:sp>
        <p:nvSpPr>
          <p:cNvPr id="4" name="Rectangle 3"/>
          <p:cNvSpPr/>
          <p:nvPr/>
        </p:nvSpPr>
        <p:spPr>
          <a:xfrm>
            <a:off x="1261872" y="1783080"/>
            <a:ext cx="8641080"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ACTIONS TAKEN BY THE NOMINEE</a:t>
            </a:r>
          </a:p>
        </p:txBody>
      </p:sp>
      <p:graphicFrame>
        <p:nvGraphicFramePr>
          <p:cNvPr id="5" name="Table 4"/>
          <p:cNvGraphicFramePr>
            <a:graphicFrameLocks noGrp="1"/>
          </p:cNvGraphicFramePr>
          <p:nvPr>
            <p:extLst>
              <p:ext uri="{D42A27DB-BD31-4B8C-83A1-F6EECF244321}">
                <p14:modId xmlns:p14="http://schemas.microsoft.com/office/powerpoint/2010/main" val="1347980259"/>
              </p:ext>
            </p:extLst>
          </p:nvPr>
        </p:nvGraphicFramePr>
        <p:xfrm>
          <a:off x="1261872" y="2468880"/>
          <a:ext cx="8641079" cy="5184648"/>
        </p:xfrm>
        <a:graphic>
          <a:graphicData uri="http://schemas.openxmlformats.org/drawingml/2006/table">
            <a:tbl>
              <a:tblPr>
                <a:tableStyleId>{5940675A-B579-460E-94D1-54222C63F5DA}</a:tableStyleId>
              </a:tblPr>
              <a:tblGrid>
                <a:gridCol w="7818120">
                  <a:extLst>
                    <a:ext uri="{9D8B030D-6E8A-4147-A177-3AD203B41FA5}">
                      <a16:colId xmlns:a16="http://schemas.microsoft.com/office/drawing/2014/main" val="20000"/>
                    </a:ext>
                  </a:extLst>
                </a:gridCol>
                <a:gridCol w="822959">
                  <a:extLst>
                    <a:ext uri="{9D8B030D-6E8A-4147-A177-3AD203B41FA5}">
                      <a16:colId xmlns:a16="http://schemas.microsoft.com/office/drawing/2014/main" val="20001"/>
                    </a:ext>
                  </a:extLst>
                </a:gridCol>
              </a:tblGrid>
              <a:tr h="576072">
                <a:tc>
                  <a:txBody>
                    <a:bodyPr/>
                    <a:lstStyle/>
                    <a:p>
                      <a:pPr algn="l"/>
                      <a:r>
                        <a:rPr sz="2400" b="1">
                          <a:solidFill>
                            <a:srgbClr val="000000"/>
                          </a:solidFill>
                          <a:latin typeface="Aptos"/>
                        </a:rPr>
                        <a:t>Tick all that apply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r>
                        <a:rPr sz="2400" b="1">
                          <a:solidFill>
                            <a:srgbClr val="000000"/>
                          </a:solidFill>
                          <a:latin typeface="Aptos"/>
                        </a:rPr>
                        <a: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576072">
                <a:tc>
                  <a:txBody>
                    <a:bodyPr/>
                    <a:lstStyle/>
                    <a:p>
                      <a:pPr algn="l"/>
                      <a:r>
                        <a:rPr sz="2400" b="0">
                          <a:solidFill>
                            <a:srgbClr val="000000"/>
                          </a:solidFill>
                          <a:latin typeface="Aptos"/>
                        </a:rPr>
                        <a:t>Raised the alarm and alerted authorities</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576072">
                <a:tc>
                  <a:txBody>
                    <a:bodyPr/>
                    <a:lstStyle/>
                    <a:p>
                      <a:pPr algn="l"/>
                      <a:r>
                        <a:rPr sz="2400" b="0">
                          <a:solidFill>
                            <a:srgbClr val="000000"/>
                          </a:solidFill>
                          <a:latin typeface="Aptos"/>
                        </a:rPr>
                        <a:t>Confronted or restrained an intruder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576072">
                <a:tc>
                  <a:txBody>
                    <a:bodyPr/>
                    <a:lstStyle/>
                    <a:p>
                      <a:pPr algn="l"/>
                      <a:r>
                        <a:rPr sz="2400" b="0">
                          <a:solidFill>
                            <a:srgbClr val="000000"/>
                          </a:solidFill>
                          <a:latin typeface="Aptos"/>
                        </a:rPr>
                        <a:t>Evacuated people to safety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576072">
                <a:tc>
                  <a:txBody>
                    <a:bodyPr/>
                    <a:lstStyle/>
                    <a:p>
                      <a:pPr algn="l"/>
                      <a:r>
                        <a:rPr sz="2400" b="0">
                          <a:solidFill>
                            <a:srgbClr val="000000"/>
                          </a:solidFill>
                          <a:latin typeface="Aptos"/>
                        </a:rPr>
                        <a:t>Rescued a person in danger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576072">
                <a:tc>
                  <a:txBody>
                    <a:bodyPr/>
                    <a:lstStyle/>
                    <a:p>
                      <a:pPr algn="l"/>
                      <a:r>
                        <a:rPr sz="2400" b="0">
                          <a:solidFill>
                            <a:srgbClr val="000000"/>
                          </a:solidFill>
                          <a:latin typeface="Aptos"/>
                        </a:rPr>
                        <a:t>Gave first aid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576072">
                <a:tc>
                  <a:txBody>
                    <a:bodyPr/>
                    <a:lstStyle/>
                    <a:p>
                      <a:pPr algn="l"/>
                      <a:r>
                        <a:rPr sz="2400" b="0">
                          <a:solidFill>
                            <a:srgbClr val="000000"/>
                          </a:solidFill>
                          <a:latin typeface="Aptos"/>
                        </a:rPr>
                        <a:t>Fought or contained a fire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6"/>
                  </a:ext>
                </a:extLst>
              </a:tr>
              <a:tr h="576072">
                <a:tc>
                  <a:txBody>
                    <a:bodyPr/>
                    <a:lstStyle/>
                    <a:p>
                      <a:pPr algn="l"/>
                      <a:r>
                        <a:rPr sz="2400" b="0">
                          <a:solidFill>
                            <a:srgbClr val="000000"/>
                          </a:solidFill>
                          <a:latin typeface="Aptos"/>
                        </a:rPr>
                        <a:t>Protected property or assets</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7"/>
                  </a:ext>
                </a:extLst>
              </a:tr>
              <a:tr h="576072">
                <a:tc>
                  <a:txBody>
                    <a:bodyPr/>
                    <a:lstStyle/>
                    <a:p>
                      <a:pPr algn="l"/>
                      <a:r>
                        <a:rPr sz="2400" b="0">
                          <a:solidFill>
                            <a:srgbClr val="000000"/>
                          </a:solidFill>
                          <a:latin typeface="Aptos"/>
                        </a:rPr>
                        <a:t>Other (specify)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dirty="0"/>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bl>
          </a:graphicData>
        </a:graphic>
      </p:graphicFrame>
      <p:sp>
        <p:nvSpPr>
          <p:cNvPr id="6" name="Rectangle 5"/>
          <p:cNvSpPr/>
          <p:nvPr/>
        </p:nvSpPr>
        <p:spPr>
          <a:xfrm>
            <a:off x="10314432" y="1783080"/>
            <a:ext cx="6720840"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RISK FACED</a:t>
            </a:r>
          </a:p>
        </p:txBody>
      </p:sp>
      <p:graphicFrame>
        <p:nvGraphicFramePr>
          <p:cNvPr id="7" name="Table 6"/>
          <p:cNvGraphicFramePr>
            <a:graphicFrameLocks noGrp="1"/>
          </p:cNvGraphicFramePr>
          <p:nvPr>
            <p:extLst>
              <p:ext uri="{D42A27DB-BD31-4B8C-83A1-F6EECF244321}">
                <p14:modId xmlns:p14="http://schemas.microsoft.com/office/powerpoint/2010/main" val="3773221881"/>
              </p:ext>
            </p:extLst>
          </p:nvPr>
        </p:nvGraphicFramePr>
        <p:xfrm>
          <a:off x="10314432" y="2468880"/>
          <a:ext cx="6720839" cy="5184648"/>
        </p:xfrm>
        <a:graphic>
          <a:graphicData uri="http://schemas.openxmlformats.org/drawingml/2006/table">
            <a:tbl>
              <a:tblPr>
                <a:tableStyleId>{5940675A-B579-460E-94D1-54222C63F5DA}</a:tableStyleId>
              </a:tblPr>
              <a:tblGrid>
                <a:gridCol w="5897880">
                  <a:extLst>
                    <a:ext uri="{9D8B030D-6E8A-4147-A177-3AD203B41FA5}">
                      <a16:colId xmlns:a16="http://schemas.microsoft.com/office/drawing/2014/main" val="20000"/>
                    </a:ext>
                  </a:extLst>
                </a:gridCol>
                <a:gridCol w="822959">
                  <a:extLst>
                    <a:ext uri="{9D8B030D-6E8A-4147-A177-3AD203B41FA5}">
                      <a16:colId xmlns:a16="http://schemas.microsoft.com/office/drawing/2014/main" val="20001"/>
                    </a:ext>
                  </a:extLst>
                </a:gridCol>
              </a:tblGrid>
              <a:tr h="576072">
                <a:tc>
                  <a:txBody>
                    <a:bodyPr/>
                    <a:lstStyle/>
                    <a:p>
                      <a:pPr algn="l"/>
                      <a:r>
                        <a:rPr sz="2400" b="1">
                          <a:solidFill>
                            <a:srgbClr val="000000"/>
                          </a:solidFill>
                          <a:latin typeface="Aptos"/>
                        </a:rPr>
                        <a:t>Tick all that apply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r>
                        <a:rPr sz="2400" b="1">
                          <a:solidFill>
                            <a:srgbClr val="000000"/>
                          </a:solidFill>
                          <a:latin typeface="Aptos"/>
                        </a:rPr>
                        <a: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576072">
                <a:tc>
                  <a:txBody>
                    <a:bodyPr/>
                    <a:lstStyle/>
                    <a:p>
                      <a:pPr algn="l"/>
                      <a:r>
                        <a:rPr sz="2400" b="0">
                          <a:solidFill>
                            <a:srgbClr val="000000"/>
                          </a:solidFill>
                          <a:latin typeface="Aptos"/>
                        </a:rPr>
                        <a:t>Armed assailant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576072">
                <a:tc>
                  <a:txBody>
                    <a:bodyPr/>
                    <a:lstStyle/>
                    <a:p>
                      <a:pPr algn="l"/>
                      <a:r>
                        <a:rPr sz="2400" b="0">
                          <a:solidFill>
                            <a:srgbClr val="000000"/>
                          </a:solidFill>
                          <a:latin typeface="Aptos"/>
                        </a:rPr>
                        <a:t>Fire, smoke or heat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576072">
                <a:tc>
                  <a:txBody>
                    <a:bodyPr/>
                    <a:lstStyle/>
                    <a:p>
                      <a:pPr algn="l"/>
                      <a:r>
                        <a:rPr sz="2400" b="0">
                          <a:solidFill>
                            <a:srgbClr val="000000"/>
                          </a:solidFill>
                          <a:latin typeface="Aptos"/>
                        </a:rPr>
                        <a:t>Electrical hazard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576072">
                <a:tc>
                  <a:txBody>
                    <a:bodyPr/>
                    <a:lstStyle/>
                    <a:p>
                      <a:pPr algn="l"/>
                      <a:r>
                        <a:rPr sz="2400" b="0">
                          <a:solidFill>
                            <a:srgbClr val="000000"/>
                          </a:solidFill>
                          <a:latin typeface="Aptos"/>
                        </a:rPr>
                        <a:t>Structural collapse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576072">
                <a:tc>
                  <a:txBody>
                    <a:bodyPr/>
                    <a:lstStyle/>
                    <a:p>
                      <a:pPr algn="l"/>
                      <a:r>
                        <a:rPr sz="2400" b="0">
                          <a:solidFill>
                            <a:srgbClr val="000000"/>
                          </a:solidFill>
                          <a:latin typeface="Aptos"/>
                        </a:rPr>
                        <a:t>Flood or water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576072">
                <a:tc>
                  <a:txBody>
                    <a:bodyPr/>
                    <a:lstStyle/>
                    <a:p>
                      <a:pPr algn="l"/>
                      <a:r>
                        <a:rPr sz="2400" b="0">
                          <a:solidFill>
                            <a:srgbClr val="000000"/>
                          </a:solidFill>
                          <a:latin typeface="Aptos"/>
                        </a:rPr>
                        <a:t>Hazardous material</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6"/>
                  </a:ext>
                </a:extLst>
              </a:tr>
              <a:tr h="576072">
                <a:tc>
                  <a:txBody>
                    <a:bodyPr/>
                    <a:lstStyle/>
                    <a:p>
                      <a:pPr algn="l"/>
                      <a:r>
                        <a:rPr sz="2400" b="0">
                          <a:solidFill>
                            <a:srgbClr val="000000"/>
                          </a:solidFill>
                          <a:latin typeface="Aptos"/>
                        </a:rPr>
                        <a:t>Nominee was injured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7"/>
                  </a:ext>
                </a:extLst>
              </a:tr>
              <a:tr h="576072">
                <a:tc>
                  <a:txBody>
                    <a:bodyPr/>
                    <a:lstStyle/>
                    <a:p>
                      <a:pPr algn="l"/>
                      <a:r>
                        <a:rPr sz="2400" b="0">
                          <a:solidFill>
                            <a:srgbClr val="000000"/>
                          </a:solidFill>
                          <a:latin typeface="Aptos"/>
                        </a:rPr>
                        <a:t>Other (specify)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bl>
          </a:graphicData>
        </a:graphic>
      </p:graphicFrame>
      <p:sp>
        <p:nvSpPr>
          <p:cNvPr id="8" name="Rectangle 7"/>
          <p:cNvSpPr/>
          <p:nvPr/>
        </p:nvSpPr>
        <p:spPr>
          <a:xfrm>
            <a:off x="1261872" y="7818120"/>
            <a:ext cx="15773400" cy="521208"/>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THE INCIDENT IN BRIEF (MAXIMUM 60 WORDS)</a:t>
            </a:r>
          </a:p>
        </p:txBody>
      </p:sp>
      <p:graphicFrame>
        <p:nvGraphicFramePr>
          <p:cNvPr id="9" name="Table 8"/>
          <p:cNvGraphicFramePr>
            <a:graphicFrameLocks noGrp="1"/>
          </p:cNvGraphicFramePr>
          <p:nvPr>
            <p:extLst>
              <p:ext uri="{D42A27DB-BD31-4B8C-83A1-F6EECF244321}">
                <p14:modId xmlns:p14="http://schemas.microsoft.com/office/powerpoint/2010/main" val="4168926870"/>
              </p:ext>
            </p:extLst>
          </p:nvPr>
        </p:nvGraphicFramePr>
        <p:xfrm>
          <a:off x="1261872" y="8366759"/>
          <a:ext cx="15773400" cy="1028700"/>
        </p:xfrm>
        <a:graphic>
          <a:graphicData uri="http://schemas.openxmlformats.org/drawingml/2006/table">
            <a:tbl>
              <a:tblPr>
                <a:tableStyleId>{5940675A-B579-460E-94D1-54222C63F5DA}</a:tableStyleId>
              </a:tblPr>
              <a:tblGrid>
                <a:gridCol w="15773400">
                  <a:extLst>
                    <a:ext uri="{9D8B030D-6E8A-4147-A177-3AD203B41FA5}">
                      <a16:colId xmlns:a16="http://schemas.microsoft.com/office/drawing/2014/main" val="20000"/>
                    </a:ext>
                  </a:extLst>
                </a:gridCol>
              </a:tblGrid>
              <a:tr h="1028700">
                <a:tc>
                  <a:txBody>
                    <a:bodyPr/>
                    <a:lstStyle/>
                    <a:p>
                      <a:pPr algn="l"/>
                      <a:endParaRPr dirty="0"/>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261872" y="411479"/>
            <a:ext cx="15773400" cy="1165860"/>
          </a:xfrm>
          <a:prstGeom prst="rect">
            <a:avLst/>
          </a:prstGeom>
          <a:noFill/>
        </p:spPr>
        <p:txBody>
          <a:bodyPr wrap="square" lIns="68580" tIns="41148" rIns="68580" bIns="41148" anchor="ctr">
            <a:spAutoFit/>
          </a:bodyPr>
          <a:lstStyle/>
          <a:p>
            <a:pPr algn="l">
              <a:spcAft>
                <a:spcPts val="400"/>
              </a:spcAft>
              <a:buNone/>
            </a:pPr>
            <a:r>
              <a:rPr sz="5400" b="1" i="0">
                <a:solidFill>
                  <a:srgbClr val="000000"/>
                </a:solidFill>
                <a:latin typeface="Aptos"/>
              </a:rPr>
              <a:t>Section 4 – Impact &amp; Verification</a:t>
            </a:r>
          </a:p>
        </p:txBody>
      </p:sp>
      <p:sp>
        <p:nvSpPr>
          <p:cNvPr id="4" name="Rectangle 3"/>
          <p:cNvSpPr/>
          <p:nvPr/>
        </p:nvSpPr>
        <p:spPr>
          <a:xfrm>
            <a:off x="1261872" y="1783080"/>
            <a:ext cx="7680959"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IMPACT OF THE ACT</a:t>
            </a:r>
          </a:p>
        </p:txBody>
      </p:sp>
      <p:graphicFrame>
        <p:nvGraphicFramePr>
          <p:cNvPr id="5" name="Table 4"/>
          <p:cNvGraphicFramePr>
            <a:graphicFrameLocks noGrp="1"/>
          </p:cNvGraphicFramePr>
          <p:nvPr/>
        </p:nvGraphicFramePr>
        <p:xfrm>
          <a:off x="1261872" y="2468880"/>
          <a:ext cx="7680960" cy="2788920"/>
        </p:xfrm>
        <a:graphic>
          <a:graphicData uri="http://schemas.openxmlformats.org/drawingml/2006/table">
            <a:tbl>
              <a:tblPr>
                <a:tableStyleId>{5940675A-B579-460E-94D1-54222C63F5DA}</a:tableStyleId>
              </a:tblPr>
              <a:tblGrid>
                <a:gridCol w="5349240">
                  <a:extLst>
                    <a:ext uri="{9D8B030D-6E8A-4147-A177-3AD203B41FA5}">
                      <a16:colId xmlns:a16="http://schemas.microsoft.com/office/drawing/2014/main" val="20000"/>
                    </a:ext>
                  </a:extLst>
                </a:gridCol>
                <a:gridCol w="2331720">
                  <a:extLst>
                    <a:ext uri="{9D8B030D-6E8A-4147-A177-3AD203B41FA5}">
                      <a16:colId xmlns:a16="http://schemas.microsoft.com/office/drawing/2014/main" val="20001"/>
                    </a:ext>
                  </a:extLst>
                </a:gridCol>
              </a:tblGrid>
              <a:tr h="658368">
                <a:tc>
                  <a:txBody>
                    <a:bodyPr/>
                    <a:lstStyle/>
                    <a:p>
                      <a:pPr algn="l"/>
                      <a:r>
                        <a:rPr sz="2400" b="0">
                          <a:solidFill>
                            <a:srgbClr val="000000"/>
                          </a:solidFill>
                          <a:latin typeface="Aptos"/>
                        </a:rPr>
                        <a:t>Lives saved (number)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658368">
                <a:tc>
                  <a:txBody>
                    <a:bodyPr/>
                    <a:lstStyle/>
                    <a:p>
                      <a:pPr algn="l"/>
                      <a:r>
                        <a:rPr sz="2400" b="0">
                          <a:solidFill>
                            <a:srgbClr val="000000"/>
                          </a:solidFill>
                          <a:latin typeface="Aptos"/>
                        </a:rPr>
                        <a:t>People evacuated or protected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658368">
                <a:tc>
                  <a:txBody>
                    <a:bodyPr/>
                    <a:lstStyle/>
                    <a:p>
                      <a:pPr algn="l"/>
                      <a:r>
                        <a:rPr sz="2400" b="0">
                          <a:solidFill>
                            <a:srgbClr val="000000"/>
                          </a:solidFill>
                          <a:latin typeface="Aptos"/>
                        </a:rPr>
                        <a:t>Persons given first aid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658368">
                <a:tc>
                  <a:txBody>
                    <a:bodyPr/>
                    <a:lstStyle/>
                    <a:p>
                      <a:pPr algn="l"/>
                      <a:r>
                        <a:rPr sz="2400" b="0">
                          <a:solidFill>
                            <a:srgbClr val="000000"/>
                          </a:solidFill>
                          <a:latin typeface="Aptos"/>
                        </a:rPr>
                        <a:t>Value of property protected (INR, estimate)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bl>
          </a:graphicData>
        </a:graphic>
      </p:graphicFrame>
      <p:sp>
        <p:nvSpPr>
          <p:cNvPr id="6" name="Rectangle 5"/>
          <p:cNvSpPr/>
          <p:nvPr/>
        </p:nvSpPr>
        <p:spPr>
          <a:xfrm>
            <a:off x="9354312" y="1783080"/>
            <a:ext cx="7680959"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RECOGNITION RECEIVED</a:t>
            </a:r>
          </a:p>
        </p:txBody>
      </p:sp>
      <p:graphicFrame>
        <p:nvGraphicFramePr>
          <p:cNvPr id="7" name="Table 6"/>
          <p:cNvGraphicFramePr>
            <a:graphicFrameLocks noGrp="1"/>
          </p:cNvGraphicFramePr>
          <p:nvPr/>
        </p:nvGraphicFramePr>
        <p:xfrm>
          <a:off x="9354312" y="2468880"/>
          <a:ext cx="7680959" cy="3291840"/>
        </p:xfrm>
        <a:graphic>
          <a:graphicData uri="http://schemas.openxmlformats.org/drawingml/2006/table">
            <a:tbl>
              <a:tblPr>
                <a:tableStyleId>{5940675A-B579-460E-94D1-54222C63F5DA}</a:tableStyleId>
              </a:tblPr>
              <a:tblGrid>
                <a:gridCol w="6858000">
                  <a:extLst>
                    <a:ext uri="{9D8B030D-6E8A-4147-A177-3AD203B41FA5}">
                      <a16:colId xmlns:a16="http://schemas.microsoft.com/office/drawing/2014/main" val="20000"/>
                    </a:ext>
                  </a:extLst>
                </a:gridCol>
                <a:gridCol w="822959">
                  <a:extLst>
                    <a:ext uri="{9D8B030D-6E8A-4147-A177-3AD203B41FA5}">
                      <a16:colId xmlns:a16="http://schemas.microsoft.com/office/drawing/2014/main" val="20001"/>
                    </a:ext>
                  </a:extLst>
                </a:gridCol>
              </a:tblGrid>
              <a:tr h="658368">
                <a:tc>
                  <a:txBody>
                    <a:bodyPr/>
                    <a:lstStyle/>
                    <a:p>
                      <a:pPr algn="l"/>
                      <a:r>
                        <a:rPr sz="2400" b="1">
                          <a:solidFill>
                            <a:srgbClr val="000000"/>
                          </a:solidFill>
                          <a:latin typeface="Aptos"/>
                        </a:rPr>
                        <a:t>Tick all that apply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r>
                        <a:rPr sz="2400" b="1">
                          <a:solidFill>
                            <a:srgbClr val="000000"/>
                          </a:solidFill>
                          <a:latin typeface="Aptos"/>
                        </a:rPr>
                        <a: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658368">
                <a:tc>
                  <a:txBody>
                    <a:bodyPr/>
                    <a:lstStyle/>
                    <a:p>
                      <a:pPr algn="l"/>
                      <a:r>
                        <a:rPr sz="2400" b="0">
                          <a:solidFill>
                            <a:srgbClr val="000000"/>
                          </a:solidFill>
                          <a:latin typeface="Aptos"/>
                        </a:rPr>
                        <a:t>Police or fire department commendation</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658368">
                <a:tc>
                  <a:txBody>
                    <a:bodyPr/>
                    <a:lstStyle/>
                    <a:p>
                      <a:pPr algn="l"/>
                      <a:r>
                        <a:rPr sz="2400" b="0">
                          <a:solidFill>
                            <a:srgbClr val="000000"/>
                          </a:solidFill>
                          <a:latin typeface="Aptos"/>
                        </a:rPr>
                        <a:t>Employer award or letter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658368">
                <a:tc>
                  <a:txBody>
                    <a:bodyPr/>
                    <a:lstStyle/>
                    <a:p>
                      <a:pPr algn="l"/>
                      <a:r>
                        <a:rPr sz="2400" b="0">
                          <a:solidFill>
                            <a:srgbClr val="000000"/>
                          </a:solidFill>
                          <a:latin typeface="Aptos"/>
                        </a:rPr>
                        <a:t>Media coverage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658368">
                <a:tc>
                  <a:txBody>
                    <a:bodyPr/>
                    <a:lstStyle/>
                    <a:p>
                      <a:pPr algn="l"/>
                      <a:r>
                        <a:rPr sz="2400" b="0">
                          <a:solidFill>
                            <a:srgbClr val="000000"/>
                          </a:solidFill>
                          <a:latin typeface="Aptos"/>
                        </a:rPr>
                        <a:t>Government recognition</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ctr"/>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8" name="Rectangle 7"/>
          <p:cNvSpPr/>
          <p:nvPr/>
        </p:nvSpPr>
        <p:spPr>
          <a:xfrm>
            <a:off x="1261872" y="6035040"/>
            <a:ext cx="15773400" cy="576072"/>
          </a:xfrm>
          <a:prstGeom prst="rect">
            <a:avLst/>
          </a:prstGeom>
          <a:solidFill>
            <a:srgbClr val="156082"/>
          </a:solidFill>
          <a:ln>
            <a:solidFill>
              <a:srgbClr val="156082"/>
            </a:solidFill>
          </a:ln>
          <a:effectLst/>
        </p:spPr>
        <p:style>
          <a:lnRef idx="1">
            <a:schemeClr val="accent1"/>
          </a:lnRef>
          <a:fillRef idx="3">
            <a:schemeClr val="accent1"/>
          </a:fillRef>
          <a:effectRef idx="2">
            <a:schemeClr val="accent1"/>
          </a:effectRef>
          <a:fontRef idx="minor">
            <a:schemeClr val="lt1"/>
          </a:fontRef>
        </p:style>
        <p:txBody>
          <a:bodyPr lIns="137160" rtlCol="0" anchor="ctr"/>
          <a:lstStyle/>
          <a:p>
            <a:pPr algn="l"/>
            <a:r>
              <a:rPr sz="2400" b="1">
                <a:solidFill>
                  <a:srgbClr val="FFFFFF"/>
                </a:solidFill>
                <a:latin typeface="Aptos"/>
              </a:rPr>
              <a:t>PEOPLE WHO CAN VERIFY THE INCIDENT (AT LEAST TWO)</a:t>
            </a:r>
          </a:p>
        </p:txBody>
      </p:sp>
      <p:graphicFrame>
        <p:nvGraphicFramePr>
          <p:cNvPr id="9" name="Table 8"/>
          <p:cNvGraphicFramePr>
            <a:graphicFrameLocks noGrp="1"/>
          </p:cNvGraphicFramePr>
          <p:nvPr/>
        </p:nvGraphicFramePr>
        <p:xfrm>
          <a:off x="1261872" y="6693408"/>
          <a:ext cx="15773398" cy="2624328"/>
        </p:xfrm>
        <a:graphic>
          <a:graphicData uri="http://schemas.openxmlformats.org/drawingml/2006/table">
            <a:tbl>
              <a:tblPr>
                <a:tableStyleId>{5940675A-B579-460E-94D1-54222C63F5DA}</a:tableStyleId>
              </a:tblPr>
              <a:tblGrid>
                <a:gridCol w="3291839">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3154679">
                  <a:extLst>
                    <a:ext uri="{9D8B030D-6E8A-4147-A177-3AD203B41FA5}">
                      <a16:colId xmlns:a16="http://schemas.microsoft.com/office/drawing/2014/main" val="20002"/>
                    </a:ext>
                  </a:extLst>
                </a:gridCol>
                <a:gridCol w="2331720">
                  <a:extLst>
                    <a:ext uri="{9D8B030D-6E8A-4147-A177-3AD203B41FA5}">
                      <a16:colId xmlns:a16="http://schemas.microsoft.com/office/drawing/2014/main" val="20003"/>
                    </a:ext>
                  </a:extLst>
                </a:gridCol>
                <a:gridCol w="2880360">
                  <a:extLst>
                    <a:ext uri="{9D8B030D-6E8A-4147-A177-3AD203B41FA5}">
                      <a16:colId xmlns:a16="http://schemas.microsoft.com/office/drawing/2014/main" val="20004"/>
                    </a:ext>
                  </a:extLst>
                </a:gridCol>
              </a:tblGrid>
              <a:tr h="603504">
                <a:tc>
                  <a:txBody>
                    <a:bodyPr/>
                    <a:lstStyle/>
                    <a:p>
                      <a:pPr algn="l"/>
                      <a:r>
                        <a:rPr sz="2400" b="1">
                          <a:solidFill>
                            <a:srgbClr val="000000"/>
                          </a:solidFill>
                          <a:latin typeface="Aptos"/>
                        </a:rPr>
                        <a:t>Name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Role in Incident or Relationship</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Organisation</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Mobile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Email</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603504">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603504">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603504">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261872" y="411479"/>
            <a:ext cx="15773400" cy="1165860"/>
          </a:xfrm>
          <a:prstGeom prst="rect">
            <a:avLst/>
          </a:prstGeom>
          <a:noFill/>
        </p:spPr>
        <p:txBody>
          <a:bodyPr wrap="square" lIns="68580" tIns="41148" rIns="68580" bIns="41148" anchor="ctr">
            <a:spAutoFit/>
          </a:bodyPr>
          <a:lstStyle/>
          <a:p>
            <a:pPr algn="l">
              <a:spcAft>
                <a:spcPts val="400"/>
              </a:spcAft>
              <a:buNone/>
            </a:pPr>
            <a:r>
              <a:rPr sz="5400" b="1" i="0">
                <a:solidFill>
                  <a:srgbClr val="000000"/>
                </a:solidFill>
                <a:latin typeface="Aptos"/>
              </a:rPr>
              <a:t>Section 5 – Award Benefits &amp; Declaration</a:t>
            </a:r>
          </a:p>
        </p:txBody>
      </p:sp>
      <p:sp>
        <p:nvSpPr>
          <p:cNvPr id="4" name="TextBox 3"/>
          <p:cNvSpPr txBox="1"/>
          <p:nvPr/>
        </p:nvSpPr>
        <p:spPr>
          <a:xfrm>
            <a:off x="1261872" y="1645919"/>
            <a:ext cx="15773400" cy="521208"/>
          </a:xfrm>
          <a:prstGeom prst="rect">
            <a:avLst/>
          </a:prstGeom>
          <a:noFill/>
        </p:spPr>
        <p:txBody>
          <a:bodyPr wrap="square" lIns="68580" tIns="41148" rIns="68580" bIns="41148" anchor="t">
            <a:spAutoFit/>
          </a:bodyPr>
          <a:lstStyle/>
          <a:p>
            <a:pPr algn="l">
              <a:spcAft>
                <a:spcPts val="400"/>
              </a:spcAft>
              <a:buNone/>
            </a:pPr>
            <a:r>
              <a:rPr sz="2400" b="1" i="0">
                <a:solidFill>
                  <a:srgbClr val="000000"/>
                </a:solidFill>
                <a:latin typeface="Aptos"/>
              </a:rPr>
              <a:t>Award benefits  </a:t>
            </a:r>
            <a:r>
              <a:rPr sz="2400" b="0" i="1">
                <a:solidFill>
                  <a:srgbClr val="B45309"/>
                </a:solidFill>
                <a:latin typeface="Aptos"/>
              </a:rPr>
              <a:t>[Confirm benefits and partners for 2026]</a:t>
            </a:r>
          </a:p>
        </p:txBody>
      </p:sp>
      <p:sp>
        <p:nvSpPr>
          <p:cNvPr id="5" name="TextBox 4"/>
          <p:cNvSpPr txBox="1"/>
          <p:nvPr/>
        </p:nvSpPr>
        <p:spPr>
          <a:xfrm>
            <a:off x="1261872" y="2194560"/>
            <a:ext cx="15773400" cy="1988819"/>
          </a:xfrm>
          <a:prstGeom prst="rect">
            <a:avLst/>
          </a:prstGeom>
          <a:noFill/>
        </p:spPr>
        <p:txBody>
          <a:bodyPr wrap="square" lIns="68580" tIns="41148" rIns="68580" bIns="41148" anchor="t">
            <a:spAutoFit/>
          </a:bodyPr>
          <a:lstStyle/>
          <a:p>
            <a:pPr marL="342900" indent="-342900" algn="l">
              <a:spcAft>
                <a:spcPts val="300"/>
              </a:spcAft>
              <a:buChar char="•"/>
            </a:pPr>
            <a:r>
              <a:rPr sz="2400" b="0" i="0">
                <a:solidFill>
                  <a:srgbClr val="000000"/>
                </a:solidFill>
                <a:latin typeface="Aptos"/>
              </a:rPr>
              <a:t>The winner receives an insurance benefit, subject to medical tests where required. If the winner is found medically unfit for insurance, the award is still conferred but the insurance benefit does not apply.</a:t>
            </a:r>
          </a:p>
          <a:p>
            <a:pPr marL="342900" indent="-342900" algn="l">
              <a:spcAft>
                <a:spcPts val="300"/>
              </a:spcAft>
              <a:buChar char="•"/>
            </a:pPr>
            <a:r>
              <a:rPr sz="2400" b="0" i="0">
                <a:solidFill>
                  <a:srgbClr val="000000"/>
                </a:solidFill>
                <a:latin typeface="Aptos"/>
              </a:rPr>
              <a:t>The tuition benefit at Millennium Schools covers tuition fees only. Transport, uniforms, books and other costs are borne by the parents or guardians. No cash equivalent is offered for either benefit.</a:t>
            </a:r>
          </a:p>
        </p:txBody>
      </p:sp>
      <p:sp>
        <p:nvSpPr>
          <p:cNvPr id="6" name="TextBox 5"/>
          <p:cNvSpPr txBox="1"/>
          <p:nvPr/>
        </p:nvSpPr>
        <p:spPr>
          <a:xfrm>
            <a:off x="1261872" y="4320540"/>
            <a:ext cx="15773400" cy="521208"/>
          </a:xfrm>
          <a:prstGeom prst="rect">
            <a:avLst/>
          </a:prstGeom>
          <a:noFill/>
        </p:spPr>
        <p:txBody>
          <a:bodyPr wrap="square" lIns="68580" tIns="41148" rIns="68580" bIns="41148" anchor="t">
            <a:spAutoFit/>
          </a:bodyPr>
          <a:lstStyle/>
          <a:p>
            <a:pPr algn="l">
              <a:spcAft>
                <a:spcPts val="400"/>
              </a:spcAft>
              <a:buNone/>
            </a:pPr>
            <a:r>
              <a:rPr sz="2400" b="1" i="0">
                <a:solidFill>
                  <a:srgbClr val="000000"/>
                </a:solidFill>
                <a:latin typeface="Aptos"/>
              </a:rPr>
              <a:t>The nominator and the nominee confirm the following.</a:t>
            </a:r>
          </a:p>
        </p:txBody>
      </p:sp>
      <p:sp>
        <p:nvSpPr>
          <p:cNvPr id="7" name="TextBox 6"/>
          <p:cNvSpPr txBox="1"/>
          <p:nvPr/>
        </p:nvSpPr>
        <p:spPr>
          <a:xfrm>
            <a:off x="1261872" y="4869179"/>
            <a:ext cx="15773400" cy="3017520"/>
          </a:xfrm>
          <a:prstGeom prst="rect">
            <a:avLst/>
          </a:prstGeom>
          <a:noFill/>
        </p:spPr>
        <p:txBody>
          <a:bodyPr wrap="square" lIns="68580" tIns="41148" rIns="68580" bIns="41148" anchor="t">
            <a:spAutoFit/>
          </a:bodyPr>
          <a:lstStyle/>
          <a:p>
            <a:pPr marL="342900" indent="-342900" algn="l">
              <a:spcAft>
                <a:spcPts val="300"/>
              </a:spcAft>
              <a:buChar char="•"/>
            </a:pPr>
            <a:r>
              <a:rPr sz="2400" b="0" i="0">
                <a:solidFill>
                  <a:srgbClr val="000000"/>
                </a:solidFill>
                <a:latin typeface="Aptos"/>
              </a:rPr>
              <a:t>The information in this nomination is true and accurate, and the nominator is authorised to share the material in it.</a:t>
            </a:r>
          </a:p>
          <a:p>
            <a:pPr marL="342900" indent="-342900" algn="l">
              <a:spcAft>
                <a:spcPts val="300"/>
              </a:spcAft>
              <a:buChar char="•"/>
            </a:pPr>
            <a:r>
              <a:rPr sz="2400" b="0" i="0">
                <a:solidFill>
                  <a:srgbClr val="000000"/>
                </a:solidFill>
                <a:latin typeface="Aptos"/>
              </a:rPr>
              <a:t>There is no pending litigation, enquiry or objection against the nominee, or any such matter has been disclosed in this form.</a:t>
            </a:r>
          </a:p>
          <a:p>
            <a:pPr marL="342900" indent="-342900" algn="l">
              <a:spcAft>
                <a:spcPts val="300"/>
              </a:spcAft>
              <a:buChar char="•"/>
            </a:pPr>
            <a:r>
              <a:rPr sz="2400" b="0" i="0">
                <a:solidFill>
                  <a:srgbClr val="000000"/>
                </a:solidFill>
                <a:latin typeface="Aptos"/>
              </a:rPr>
              <a:t>The main parties connected with the incident have no objection to this nomination.</a:t>
            </a:r>
          </a:p>
          <a:p>
            <a:pPr marL="342900" indent="-342900" algn="l">
              <a:spcAft>
                <a:spcPts val="300"/>
              </a:spcAft>
              <a:buChar char="•"/>
            </a:pPr>
            <a:r>
              <a:rPr sz="2400" b="0" i="0">
                <a:solidFill>
                  <a:srgbClr val="000000"/>
                </a:solidFill>
                <a:latin typeface="Aptos"/>
              </a:rPr>
              <a:t>The nominee is medically fit to the best of their knowledge and consents to medical tests for insurance eligibility if required. The decision of the jury is final.</a:t>
            </a:r>
          </a:p>
        </p:txBody>
      </p:sp>
      <p:graphicFrame>
        <p:nvGraphicFramePr>
          <p:cNvPr id="8" name="Table 7"/>
          <p:cNvGraphicFramePr>
            <a:graphicFrameLocks noGrp="1"/>
          </p:cNvGraphicFramePr>
          <p:nvPr/>
        </p:nvGraphicFramePr>
        <p:xfrm>
          <a:off x="1261872" y="7982712"/>
          <a:ext cx="15773399" cy="1728216"/>
        </p:xfrm>
        <a:graphic>
          <a:graphicData uri="http://schemas.openxmlformats.org/drawingml/2006/table">
            <a:tbl>
              <a:tblPr>
                <a:tableStyleId>{5940675A-B579-460E-94D1-54222C63F5DA}</a:tableStyleId>
              </a:tblPr>
              <a:tblGrid>
                <a:gridCol w="301752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gridCol w="4663440">
                  <a:extLst>
                    <a:ext uri="{9D8B030D-6E8A-4147-A177-3AD203B41FA5}">
                      <a16:colId xmlns:a16="http://schemas.microsoft.com/office/drawing/2014/main" val="20002"/>
                    </a:ext>
                  </a:extLst>
                </a:gridCol>
                <a:gridCol w="2606039">
                  <a:extLst>
                    <a:ext uri="{9D8B030D-6E8A-4147-A177-3AD203B41FA5}">
                      <a16:colId xmlns:a16="http://schemas.microsoft.com/office/drawing/2014/main" val="20003"/>
                    </a:ext>
                  </a:extLst>
                </a:gridCol>
              </a:tblGrid>
              <a:tr h="576072">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Name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Signature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Date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576072">
                <a:tc>
                  <a:txBody>
                    <a:bodyPr/>
                    <a:lstStyle/>
                    <a:p>
                      <a:pPr algn="l"/>
                      <a:r>
                        <a:rPr sz="2400" b="0">
                          <a:solidFill>
                            <a:srgbClr val="000000"/>
                          </a:solidFill>
                          <a:latin typeface="Aptos"/>
                        </a:rPr>
                        <a:t>Nominator</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576072">
                <a:tc>
                  <a:txBody>
                    <a:bodyPr/>
                    <a:lstStyle/>
                    <a:p>
                      <a:pPr algn="l"/>
                      <a:r>
                        <a:rPr sz="2400" b="0">
                          <a:solidFill>
                            <a:srgbClr val="000000"/>
                          </a:solidFill>
                          <a:latin typeface="Aptos"/>
                        </a:rPr>
                        <a:t>Nominee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A1EAFB-0175-1C4F-55E8-2170D361F17C}"/>
              </a:ext>
            </a:extLst>
          </p:cNvPr>
          <p:cNvPicPr>
            <a:picLocks noChangeAspect="1"/>
          </p:cNvPicPr>
          <p:nvPr/>
        </p:nvPicPr>
        <p:blipFill>
          <a:blip r:embed="rId2"/>
          <a:stretch>
            <a:fillRect/>
          </a:stretch>
        </p:blipFill>
        <p:spPr>
          <a:xfrm>
            <a:off x="-24220" y="0"/>
            <a:ext cx="18336440" cy="10287000"/>
          </a:xfrm>
          <a:prstGeom prst="rect">
            <a:avLst/>
          </a:prstGeom>
        </p:spPr>
      </p:pic>
      <p:sp>
        <p:nvSpPr>
          <p:cNvPr id="3" name="TextBox 2"/>
          <p:cNvSpPr txBox="1"/>
          <p:nvPr/>
        </p:nvSpPr>
        <p:spPr>
          <a:xfrm>
            <a:off x="1261872" y="411479"/>
            <a:ext cx="15773400" cy="1165860"/>
          </a:xfrm>
          <a:prstGeom prst="rect">
            <a:avLst/>
          </a:prstGeom>
          <a:noFill/>
        </p:spPr>
        <p:txBody>
          <a:bodyPr wrap="square" lIns="68580" tIns="41148" rIns="68580" bIns="41148" anchor="ctr">
            <a:spAutoFit/>
          </a:bodyPr>
          <a:lstStyle/>
          <a:p>
            <a:pPr algn="l">
              <a:spcAft>
                <a:spcPts val="400"/>
              </a:spcAft>
              <a:buNone/>
            </a:pPr>
            <a:r>
              <a:rPr sz="5400" b="1" i="0">
                <a:solidFill>
                  <a:srgbClr val="000000"/>
                </a:solidFill>
                <a:latin typeface="Aptos"/>
              </a:rPr>
              <a:t>Annexure 1 – Supporting Documents</a:t>
            </a:r>
          </a:p>
        </p:txBody>
      </p:sp>
      <p:sp>
        <p:nvSpPr>
          <p:cNvPr id="4" name="TextBox 3"/>
          <p:cNvSpPr txBox="1"/>
          <p:nvPr/>
        </p:nvSpPr>
        <p:spPr>
          <a:xfrm>
            <a:off x="1261872" y="1714500"/>
            <a:ext cx="15773400" cy="1028700"/>
          </a:xfrm>
          <a:prstGeom prst="rect">
            <a:avLst/>
          </a:prstGeom>
          <a:noFill/>
        </p:spPr>
        <p:txBody>
          <a:bodyPr wrap="square" lIns="68580" tIns="41148" rIns="68580" bIns="41148" anchor="t">
            <a:spAutoFit/>
          </a:bodyPr>
          <a:lstStyle/>
          <a:p>
            <a:pPr algn="l">
              <a:spcAft>
                <a:spcPts val="400"/>
              </a:spcAft>
              <a:buNone/>
            </a:pPr>
            <a:r>
              <a:rPr sz="2400" b="0" i="0">
                <a:solidFill>
                  <a:srgbClr val="000000"/>
                </a:solidFill>
                <a:latin typeface="Aptos"/>
              </a:rPr>
              <a:t>Mark each document as attached, then paste a clear snapshot of it on a new slide after this one, with the document title as that slide’s heading. Keep the whole file within 10 MB.</a:t>
            </a:r>
          </a:p>
        </p:txBody>
      </p:sp>
      <p:graphicFrame>
        <p:nvGraphicFramePr>
          <p:cNvPr id="5" name="Table 4"/>
          <p:cNvGraphicFramePr>
            <a:graphicFrameLocks noGrp="1"/>
          </p:cNvGraphicFramePr>
          <p:nvPr/>
        </p:nvGraphicFramePr>
        <p:xfrm>
          <a:off x="1261872" y="2880360"/>
          <a:ext cx="15773399" cy="4242816"/>
        </p:xfrm>
        <a:graphic>
          <a:graphicData uri="http://schemas.openxmlformats.org/drawingml/2006/table">
            <a:tbl>
              <a:tblPr>
                <a:tableStyleId>{5940675A-B579-460E-94D1-54222C63F5DA}</a:tableStyleId>
              </a:tblPr>
              <a:tblGrid>
                <a:gridCol w="7269479">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3017520">
                  <a:extLst>
                    <a:ext uri="{9D8B030D-6E8A-4147-A177-3AD203B41FA5}">
                      <a16:colId xmlns:a16="http://schemas.microsoft.com/office/drawing/2014/main" val="20003"/>
                    </a:ext>
                  </a:extLst>
                </a:gridCol>
              </a:tblGrid>
              <a:tr h="685800">
                <a:tc>
                  <a:txBody>
                    <a:bodyPr/>
                    <a:lstStyle/>
                    <a:p>
                      <a:pPr algn="l"/>
                      <a:r>
                        <a:rPr sz="2400" b="1">
                          <a:solidFill>
                            <a:srgbClr val="000000"/>
                          </a:solidFill>
                          <a:latin typeface="Aptos"/>
                        </a:rPr>
                        <a:t>Document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Required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Attached (Yes or No)</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1">
                          <a:solidFill>
                            <a:srgbClr val="000000"/>
                          </a:solidFill>
                          <a:latin typeface="Aptos"/>
                        </a:rPr>
                        <a:t>Pasted on slide no.</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685800">
                <a:tc>
                  <a:txBody>
                    <a:bodyPr/>
                    <a:lstStyle/>
                    <a:p>
                      <a:pPr algn="l"/>
                      <a:r>
                        <a:rPr sz="2400" b="0">
                          <a:solidFill>
                            <a:srgbClr val="000000"/>
                          </a:solidFill>
                          <a:latin typeface="Aptos"/>
                        </a:rPr>
                        <a:t>Recent photograph of the nominee</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0">
                          <a:solidFill>
                            <a:srgbClr val="000000"/>
                          </a:solidFill>
                          <a:latin typeface="Aptos"/>
                        </a:rPr>
                        <a:t>Mandatory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685800">
                <a:tc>
                  <a:txBody>
                    <a:bodyPr/>
                    <a:lstStyle/>
                    <a:p>
                      <a:pPr algn="l"/>
                      <a:r>
                        <a:rPr sz="2400" b="0">
                          <a:solidFill>
                            <a:srgbClr val="000000"/>
                          </a:solidFill>
                          <a:latin typeface="Aptos"/>
                        </a:rPr>
                        <a:t>Proof of employment as a security guard</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0">
                          <a:solidFill>
                            <a:srgbClr val="000000"/>
                          </a:solidFill>
                          <a:latin typeface="Aptos"/>
                        </a:rPr>
                        <a:t>Mandatory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2"/>
                  </a:ext>
                </a:extLst>
              </a:tr>
              <a:tr h="685800">
                <a:tc>
                  <a:txBody>
                    <a:bodyPr/>
                    <a:lstStyle/>
                    <a:p>
                      <a:pPr algn="l"/>
                      <a:r>
                        <a:rPr sz="2400" b="0">
                          <a:solidFill>
                            <a:srgbClr val="000000"/>
                          </a:solidFill>
                          <a:latin typeface="Aptos"/>
                        </a:rPr>
                        <a:t>Proof of the incident (incident report, FIR or media report)</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0">
                          <a:solidFill>
                            <a:srgbClr val="000000"/>
                          </a:solidFill>
                          <a:latin typeface="Aptos"/>
                        </a:rPr>
                        <a:t>Mandatory</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685800">
                <a:tc>
                  <a:txBody>
                    <a:bodyPr/>
                    <a:lstStyle/>
                    <a:p>
                      <a:pPr algn="l"/>
                      <a:r>
                        <a:rPr sz="2400" b="0">
                          <a:solidFill>
                            <a:srgbClr val="000000"/>
                          </a:solidFill>
                          <a:latin typeface="Aptos"/>
                        </a:rPr>
                        <a:t>Commendation letters</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0">
                          <a:solidFill>
                            <a:srgbClr val="000000"/>
                          </a:solidFill>
                          <a:latin typeface="Aptos"/>
                        </a:rPr>
                        <a:t>Optional</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4"/>
                  </a:ext>
                </a:extLst>
              </a:tr>
              <a:tr h="685800">
                <a:tc>
                  <a:txBody>
                    <a:bodyPr/>
                    <a:lstStyle/>
                    <a:p>
                      <a:pPr algn="l"/>
                      <a:r>
                        <a:rPr sz="2400" b="0">
                          <a:solidFill>
                            <a:srgbClr val="000000"/>
                          </a:solidFill>
                          <a:latin typeface="Aptos"/>
                        </a:rPr>
                        <a:t>Training or certification records</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r>
                        <a:rPr sz="2400" b="0">
                          <a:solidFill>
                            <a:srgbClr val="000000"/>
                          </a:solidFill>
                          <a:latin typeface="Aptos"/>
                        </a:rPr>
                        <a:t>Optional</a:t>
                      </a: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tc>
                  <a:txBody>
                    <a:bodyPr/>
                    <a:lstStyle/>
                    <a:p>
                      <a:pPr algn="l"/>
                      <a:endParaRPr/>
                    </a:p>
                  </a:txBody>
                  <a:tcPr marL="109728" marR="109728" marT="41148" marB="41148" anchor="ctr">
                    <a:lnL w="9525" cap="flat" cmpd="sng" algn="ctr">
                      <a:solidFill>
                        <a:srgbClr val="000000"/>
                      </a:solidFill>
                      <a:prstDash val="solid"/>
                    </a:lnL>
                    <a:lnR w="9525" cap="flat" cmpd="sng" algn="ctr">
                      <a:solidFill>
                        <a:srgbClr val="000000"/>
                      </a:solidFill>
                      <a:prstDash val="solid"/>
                    </a:lnR>
                    <a:lnT w="9525" cap="flat" cmpd="sng" algn="ctr">
                      <a:solidFill>
                        <a:srgbClr val="000000"/>
                      </a:solidFill>
                      <a:prstDash val="solid"/>
                    </a:lnT>
                    <a:lnB w="9525"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754</Words>
  <Application>Microsoft Office PowerPoint</Application>
  <PresentationFormat>Custom</PresentationFormat>
  <Paragraphs>122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Firefighter- Secure India Summit 2025 – Awards Nomination Form (PEREGRINE - BRAVEST SECURITY GUARD 2025).pptx</dc:title>
  <dc:creator>IIRIS</dc:creator>
  <cp:lastModifiedBy>Anurag Saini</cp:lastModifiedBy>
  <cp:revision>11</cp:revision>
  <dcterms:created xsi:type="dcterms:W3CDTF">2006-08-16T00:00:00Z</dcterms:created>
  <dcterms:modified xsi:type="dcterms:W3CDTF">2026-10-22T05:40:13Z</dcterms:modified>
  <dc:identifier>DAGv3CEvhew</dc:identifier>
</cp:coreProperties>
</file>