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23" autoAdjust="0"/>
    <p:restoredTop sz="94538" autoAdjust="0"/>
  </p:normalViewPr>
  <p:slideViewPr>
    <p:cSldViewPr>
      <p:cViewPr varScale="1">
        <p:scale>
          <a:sx n="50" d="100"/>
          <a:sy n="50" d="100"/>
        </p:scale>
        <p:origin x="830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urag Saini" userId="2babb3c2-3093-4d6c-8932-0dfbcb48d28a" providerId="ADAL" clId="{73D92D0A-CFF9-4978-81E5-6D92C96BC691}"/>
    <pc:docChg chg="undo custSel modSld">
      <pc:chgData name="Anurag Saini" userId="2babb3c2-3093-4d6c-8932-0dfbcb48d28a" providerId="ADAL" clId="{73D92D0A-CFF9-4978-81E5-6D92C96BC691}" dt="2026-10-22T05:37:39.683" v="7" actId="1076"/>
      <pc:docMkLst>
        <pc:docMk/>
      </pc:docMkLst>
      <pc:sldChg chg="addSp delSp modSp mod">
        <pc:chgData name="Anurag Saini" userId="2babb3c2-3093-4d6c-8932-0dfbcb48d28a" providerId="ADAL" clId="{73D92D0A-CFF9-4978-81E5-6D92C96BC691}" dt="2026-10-22T05:37:39.683" v="7" actId="1076"/>
        <pc:sldMkLst>
          <pc:docMk/>
          <pc:sldMk cId="0" sldId="256"/>
        </pc:sldMkLst>
        <pc:spChg chg="mod">
          <ac:chgData name="Anurag Saini" userId="2babb3c2-3093-4d6c-8932-0dfbcb48d28a" providerId="ADAL" clId="{73D92D0A-CFF9-4978-81E5-6D92C96BC691}" dt="2026-10-21T07:40:11.194" v="0" actId="14100"/>
          <ac:spMkLst>
            <pc:docMk/>
            <pc:sldMk cId="0" sldId="256"/>
            <ac:spMk id="3" creationId="{00000000-0000-0000-0000-000000000000}"/>
          </ac:spMkLst>
        </pc:spChg>
        <pc:spChg chg="add del">
          <ac:chgData name="Anurag Saini" userId="2babb3c2-3093-4d6c-8932-0dfbcb48d28a" providerId="ADAL" clId="{73D92D0A-CFF9-4978-81E5-6D92C96BC691}" dt="2026-10-22T05:37:11.737" v="3" actId="22"/>
          <ac:spMkLst>
            <pc:docMk/>
            <pc:sldMk cId="0" sldId="256"/>
            <ac:spMk id="4" creationId="{E245131C-7C7E-13CA-04C8-D18D28C5885B}"/>
          </ac:spMkLst>
        </pc:spChg>
        <pc:picChg chg="add mod">
          <ac:chgData name="Anurag Saini" userId="2babb3c2-3093-4d6c-8932-0dfbcb48d28a" providerId="ADAL" clId="{73D92D0A-CFF9-4978-81E5-6D92C96BC691}" dt="2026-10-22T05:37:39.683" v="7" actId="1076"/>
          <ac:picMkLst>
            <pc:docMk/>
            <pc:sldMk cId="0" sldId="256"/>
            <ac:picMk id="14" creationId="{513F3EDB-CA70-3920-4417-7B6078ADB88B}"/>
          </ac:picMkLst>
        </pc:picChg>
        <pc:picChg chg="add del">
          <ac:chgData name="Anurag Saini" userId="2babb3c2-3093-4d6c-8932-0dfbcb48d28a" providerId="ADAL" clId="{73D92D0A-CFF9-4978-81E5-6D92C96BC691}" dt="2026-10-22T05:37:35.165" v="5" actId="478"/>
          <ac:picMkLst>
            <pc:docMk/>
            <pc:sldMk cId="0" sldId="256"/>
            <ac:picMk id="16" creationId="{86AE7893-E4D8-0CEF-7A21-0E13F83F88A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6A1EAFB-0175-1C4F-55E8-2170D361F1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336440" cy="10287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8336440" cy="186537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to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9185" y="-164592"/>
            <a:ext cx="4736592" cy="2194560"/>
          </a:xfrm>
          <a:prstGeom prst="rect">
            <a:avLst/>
          </a:prstGeom>
        </p:spPr>
      </p:pic>
      <p:pic>
        <p:nvPicPr>
          <p:cNvPr id="6" name="Picture 5" descr="iiri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68528" y="-374904"/>
            <a:ext cx="5833872" cy="270662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4974336"/>
            <a:ext cx="18288000" cy="3438144"/>
          </a:xfrm>
          <a:prstGeom prst="rect">
            <a:avLst/>
          </a:prstGeom>
          <a:solidFill>
            <a:srgbClr val="0D13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0" y="5568696"/>
            <a:ext cx="18288000" cy="11887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6600" b="1" dirty="0">
                <a:solidFill>
                  <a:srgbClr val="FFFFFF"/>
                </a:solidFill>
                <a:latin typeface="Aptos"/>
              </a:rPr>
              <a:t>ALL COMMON CATEGORIES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7086600"/>
            <a:ext cx="1828800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5300" b="0">
                <a:solidFill>
                  <a:srgbClr val="FFFFFF"/>
                </a:solidFill>
                <a:latin typeface="Aptos"/>
              </a:rPr>
              <a:t>Nomination Form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24128" y="9326880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042433"/>
                </a:solidFill>
                <a:latin typeface="Aptos"/>
              </a:rPr>
              <a:t>Date of Application  ____________________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B0E686C-B213-632C-DBC8-F77F8ED000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1" y="93706"/>
            <a:ext cx="5230586" cy="176573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13F3EDB-CA70-3920-4417-7B6078ADB8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28" y="-923544"/>
            <a:ext cx="8686800" cy="8686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63F3B96-9AED-6C25-AA08-E32B809468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336440" cy="10287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61872" y="411479"/>
            <a:ext cx="15773400" cy="1165860"/>
          </a:xfrm>
          <a:prstGeom prst="rect">
            <a:avLst/>
          </a:prstGeom>
          <a:noFill/>
        </p:spPr>
        <p:txBody>
          <a:bodyPr wrap="square" lIns="68580" tIns="41148" rIns="68580" bIns="41148" anchor="ctr">
            <a:spAutoFit/>
          </a:bodyPr>
          <a:lstStyle/>
          <a:p>
            <a:pPr algn="l">
              <a:spcAft>
                <a:spcPts val="400"/>
              </a:spcAft>
              <a:buNone/>
            </a:pPr>
            <a:r>
              <a:rPr sz="5400" b="1" i="0">
                <a:solidFill>
                  <a:srgbClr val="000000"/>
                </a:solidFill>
                <a:latin typeface="Aptos"/>
              </a:rPr>
              <a:t>Rules &amp; Instructions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61872" y="1783080"/>
            <a:ext cx="15773400" cy="3977639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marL="342900" indent="-342900" algn="l">
              <a:spcAft>
                <a:spcPts val="400"/>
              </a:spcAft>
              <a:buChar char="•"/>
            </a:pPr>
            <a:r>
              <a:rPr sz="2400" b="0" i="0" dirty="0">
                <a:solidFill>
                  <a:srgbClr val="000000"/>
                </a:solidFill>
                <a:latin typeface="Aptos"/>
              </a:rPr>
              <a:t>Use one form for one award category and fill in every section.</a:t>
            </a:r>
          </a:p>
          <a:p>
            <a:pPr marL="342900" indent="-342900" algn="l">
              <a:spcAft>
                <a:spcPts val="400"/>
              </a:spcAft>
              <a:buChar char="•"/>
            </a:pPr>
            <a:r>
              <a:rPr sz="2400" b="0" i="0" dirty="0">
                <a:solidFill>
                  <a:srgbClr val="000000"/>
                </a:solidFill>
                <a:latin typeface="Aptos"/>
              </a:rPr>
              <a:t>Most answers need only a tick (✓) or a figure. Write N/A where a field does not apply.</a:t>
            </a:r>
          </a:p>
          <a:p>
            <a:pPr marL="342900" indent="-342900" algn="l">
              <a:spcAft>
                <a:spcPts val="400"/>
              </a:spcAft>
              <a:buChar char="•"/>
            </a:pPr>
            <a:r>
              <a:rPr sz="2400" b="0" i="0" dirty="0">
                <a:solidFill>
                  <a:srgbClr val="000000"/>
                </a:solidFill>
                <a:latin typeface="Aptos"/>
              </a:rPr>
              <a:t>The achievement must fall between 1 October 2025 and 1 October 2026, and all regulatory approvals for it must be in place.</a:t>
            </a:r>
          </a:p>
          <a:p>
            <a:pPr marL="342900" indent="-342900" algn="l">
              <a:spcAft>
                <a:spcPts val="400"/>
              </a:spcAft>
              <a:buChar char="•"/>
            </a:pPr>
            <a:r>
              <a:rPr sz="2400" b="0" i="0" dirty="0">
                <a:solidFill>
                  <a:srgbClr val="000000"/>
                </a:solidFill>
                <a:latin typeface="Aptos"/>
              </a:rPr>
              <a:t>Incomplete or inaccurate nominations will not be considered.</a:t>
            </a:r>
          </a:p>
          <a:p>
            <a:pPr marL="342900" indent="-342900" algn="l">
              <a:spcAft>
                <a:spcPts val="400"/>
              </a:spcAft>
              <a:buChar char="•"/>
            </a:pPr>
            <a:r>
              <a:rPr sz="2400" b="0" i="0" dirty="0">
                <a:solidFill>
                  <a:srgbClr val="000000"/>
                </a:solidFill>
                <a:latin typeface="Aptos"/>
              </a:rPr>
              <a:t>Shortlisted nominees will present to the jury over a scheduled video call. The decision of the jury is final.</a:t>
            </a:r>
          </a:p>
        </p:txBody>
      </p:sp>
      <p:sp>
        <p:nvSpPr>
          <p:cNvPr id="5" name="Rectangle 4"/>
          <p:cNvSpPr/>
          <p:nvPr/>
        </p:nvSpPr>
        <p:spPr>
          <a:xfrm>
            <a:off x="1261872" y="6515100"/>
            <a:ext cx="15773400" cy="576072"/>
          </a:xfrm>
          <a:prstGeom prst="rect">
            <a:avLst/>
          </a:prstGeom>
          <a:solidFill>
            <a:srgbClr val="156082"/>
          </a:solidFill>
          <a:ln>
            <a:solidFill>
              <a:srgbClr val="15608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0" rtlCol="0" anchor="ctr"/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IMPORTANT SUBMISSION RULES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61872" y="7159752"/>
            <a:ext cx="15773400" cy="2194560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marL="342900" indent="-342900" algn="l">
              <a:spcAft>
                <a:spcPts val="400"/>
              </a:spcAft>
              <a:buChar char="•"/>
            </a:pPr>
            <a:r>
              <a:rPr sz="2400" b="0" i="0">
                <a:solidFill>
                  <a:srgbClr val="000000"/>
                </a:solidFill>
                <a:latin typeface="Aptos"/>
              </a:rPr>
              <a:t>Save the completed form as PPT or PDF of up to 10 MB, with all supporting documents pasted into Annexure 1.</a:t>
            </a:r>
          </a:p>
          <a:p>
            <a:pPr marL="342900" indent="-342900" algn="l">
              <a:spcAft>
                <a:spcPts val="400"/>
              </a:spcAft>
              <a:buChar char="•"/>
            </a:pPr>
            <a:r>
              <a:rPr sz="2400" b="0" i="0">
                <a:solidFill>
                  <a:srgbClr val="000000"/>
                </a:solidFill>
                <a:latin typeface="Aptos"/>
              </a:rPr>
              <a:t>Upload it at www.secureindiasummit.com using your nomination reference number. Only the first upload is reviewed and no documents are accepted afterwards.</a:t>
            </a:r>
          </a:p>
          <a:p>
            <a:pPr marL="342900" indent="-342900" algn="l">
              <a:spcAft>
                <a:spcPts val="400"/>
              </a:spcAft>
              <a:buChar char="•"/>
            </a:pPr>
            <a:r>
              <a:rPr sz="2400" b="0" i="0">
                <a:solidFill>
                  <a:srgbClr val="000000"/>
                </a:solidFill>
                <a:latin typeface="Aptos"/>
              </a:rPr>
              <a:t>For help, write to [awards desk email] or call [phone number].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08AD6D9-309E-CD4B-CA56-18D5E33514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336440" cy="10287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61872" y="411479"/>
            <a:ext cx="15773400" cy="1165860"/>
          </a:xfrm>
          <a:prstGeom prst="rect">
            <a:avLst/>
          </a:prstGeom>
          <a:noFill/>
        </p:spPr>
        <p:txBody>
          <a:bodyPr wrap="square" lIns="68580" tIns="41148" rIns="68580" bIns="41148" anchor="ctr">
            <a:spAutoFit/>
          </a:bodyPr>
          <a:lstStyle/>
          <a:p>
            <a:pPr algn="l">
              <a:spcAft>
                <a:spcPts val="400"/>
              </a:spcAft>
              <a:buNone/>
            </a:pPr>
            <a:r>
              <a:rPr sz="5400" b="1" i="0">
                <a:solidFill>
                  <a:srgbClr val="000000"/>
                </a:solidFill>
                <a:latin typeface="Aptos"/>
              </a:rPr>
              <a:t>Section 1 – Nominee Details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261872" y="1851660"/>
          <a:ext cx="15773399" cy="641908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63093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64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69848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Award Category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dirty="0"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9848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Name of Organisation, Project or Product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9848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Registered Company Name and CIN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9848">
                <a:tc>
                  <a:txBody>
                    <a:bodyPr/>
                    <a:lstStyle/>
                    <a:p>
                      <a:pPr algn="l"/>
                      <a:r>
                        <a:rPr sz="2400" b="0" dirty="0">
                          <a:solidFill>
                            <a:srgbClr val="000000"/>
                          </a:solidFill>
                          <a:latin typeface="Aptos"/>
                        </a:rPr>
                        <a:t>Address of the Facility or Project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9848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Contact for Jury Interaction (name, designation, email, mobile)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69848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Nominated By (name, designation, relationship to nominee)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dirty="0"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E4C31BF-4F1E-4DC7-8404-D57FC78C60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336440" cy="10287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61872" y="411479"/>
            <a:ext cx="15773400" cy="1165860"/>
          </a:xfrm>
          <a:prstGeom prst="rect">
            <a:avLst/>
          </a:prstGeom>
          <a:noFill/>
        </p:spPr>
        <p:txBody>
          <a:bodyPr wrap="square" lIns="68580" tIns="41148" rIns="68580" bIns="41148" anchor="ctr">
            <a:spAutoFit/>
          </a:bodyPr>
          <a:lstStyle/>
          <a:p>
            <a:pPr algn="l">
              <a:spcAft>
                <a:spcPts val="400"/>
              </a:spcAft>
              <a:buNone/>
            </a:pPr>
            <a:r>
              <a:rPr sz="5400" b="1" i="0">
                <a:solidFill>
                  <a:srgbClr val="000000"/>
                </a:solidFill>
                <a:latin typeface="Aptos"/>
              </a:rPr>
              <a:t>Section 2 – About The Nominated Work</a:t>
            </a:r>
          </a:p>
        </p:txBody>
      </p:sp>
      <p:sp>
        <p:nvSpPr>
          <p:cNvPr id="4" name="Rectangle 3"/>
          <p:cNvSpPr/>
          <p:nvPr/>
        </p:nvSpPr>
        <p:spPr>
          <a:xfrm>
            <a:off x="1261872" y="1783080"/>
            <a:ext cx="7269479" cy="576072"/>
          </a:xfrm>
          <a:prstGeom prst="rect">
            <a:avLst/>
          </a:prstGeom>
          <a:solidFill>
            <a:srgbClr val="156082"/>
          </a:solidFill>
          <a:ln>
            <a:solidFill>
              <a:srgbClr val="15608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0" rtlCol="0" anchor="ctr"/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NATURE OF NOMINATION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261872" y="2468880"/>
          <a:ext cx="7269479" cy="403250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6446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6072">
                <a:tc>
                  <a:txBody>
                    <a:bodyPr/>
                    <a:lstStyle/>
                    <a:p>
                      <a:pPr algn="l"/>
                      <a:r>
                        <a:rPr sz="2400" b="1">
                          <a:solidFill>
                            <a:srgbClr val="000000"/>
                          </a:solidFill>
                          <a:latin typeface="Aptos"/>
                        </a:rPr>
                        <a:t>Tick one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400" b="1">
                          <a:solidFill>
                            <a:srgbClr val="000000"/>
                          </a:solidFill>
                          <a:latin typeface="Aptos"/>
                        </a:rPr>
                        <a:t>✓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6072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Campus or facility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6072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Project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6072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Product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6072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Service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6072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Training or awareness programme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6072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Other (specify)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9079992" y="1783080"/>
            <a:ext cx="7955279" cy="576072"/>
          </a:xfrm>
          <a:prstGeom prst="rect">
            <a:avLst/>
          </a:prstGeom>
          <a:solidFill>
            <a:srgbClr val="156082"/>
          </a:solidFill>
          <a:ln>
            <a:solidFill>
              <a:srgbClr val="15608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0" rtlCol="0" anchor="ctr"/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KEY FACTS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9079992" y="2468880"/>
          <a:ext cx="7955280" cy="368503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17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Date of launch or operationalisation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Number of sites or locations covered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Area covered (sq ft) or users covered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People protected, served or trained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Investment made (INR, optional)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1261872" y="6789420"/>
            <a:ext cx="15773400" cy="576072"/>
          </a:xfrm>
          <a:prstGeom prst="rect">
            <a:avLst/>
          </a:prstGeom>
          <a:solidFill>
            <a:srgbClr val="156082"/>
          </a:solidFill>
          <a:ln>
            <a:solidFill>
              <a:srgbClr val="15608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0" rtlCol="0" anchor="ctr"/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THE NOMINATED WORK IN ONE LINE (MAXIMUM 30 WORDS)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1261872" y="7434071"/>
          <a:ext cx="15773400" cy="1645919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577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645919"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1068F8A-86BE-49E8-66E4-9C94E351D6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336440" cy="10287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61872" y="411479"/>
            <a:ext cx="15773400" cy="1165860"/>
          </a:xfrm>
          <a:prstGeom prst="rect">
            <a:avLst/>
          </a:prstGeom>
          <a:noFill/>
        </p:spPr>
        <p:txBody>
          <a:bodyPr wrap="square" lIns="68580" tIns="41148" rIns="68580" bIns="41148" anchor="ctr">
            <a:spAutoFit/>
          </a:bodyPr>
          <a:lstStyle/>
          <a:p>
            <a:pPr algn="l">
              <a:spcAft>
                <a:spcPts val="400"/>
              </a:spcAft>
              <a:buNone/>
            </a:pPr>
            <a:r>
              <a:rPr sz="5400" b="1" i="0">
                <a:solidFill>
                  <a:srgbClr val="000000"/>
                </a:solidFill>
                <a:latin typeface="Aptos"/>
              </a:rPr>
              <a:t>Section 3 – Measures In Place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61872" y="1645919"/>
            <a:ext cx="15773400" cy="548640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algn="l">
              <a:spcAft>
                <a:spcPts val="400"/>
              </a:spcAft>
              <a:buNone/>
            </a:pPr>
            <a:r>
              <a:rPr sz="2400" b="0" i="0">
                <a:solidFill>
                  <a:srgbClr val="000000"/>
                </a:solidFill>
                <a:latin typeface="Aptos"/>
              </a:rPr>
              <a:t>Tick every measure in place during the achievement period, in the column for your award group.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261872" y="2263139"/>
          <a:ext cx="15773400" cy="672084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5948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948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085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76072">
                <a:tc>
                  <a:txBody>
                    <a:bodyPr/>
                    <a:lstStyle/>
                    <a:p>
                      <a:pPr algn="l"/>
                      <a:r>
                        <a:rPr sz="2100" b="1">
                          <a:solidFill>
                            <a:srgbClr val="000000"/>
                          </a:solidFill>
                          <a:latin typeface="Aptos"/>
                        </a:rPr>
                        <a:t>Security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100" b="1">
                          <a:solidFill>
                            <a:srgbClr val="000000"/>
                          </a:solidFill>
                          <a:latin typeface="Aptos"/>
                        </a:rPr>
                        <a:t>✓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100" b="1">
                          <a:solidFill>
                            <a:srgbClr val="000000"/>
                          </a:solidFill>
                          <a:latin typeface="Aptos"/>
                        </a:rPr>
                        <a:t>Fire Safety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100" b="1">
                          <a:solidFill>
                            <a:srgbClr val="000000"/>
                          </a:solidFill>
                          <a:latin typeface="Aptos"/>
                        </a:rPr>
                        <a:t>✓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100" b="1">
                          <a:solidFill>
                            <a:srgbClr val="000000"/>
                          </a:solidFill>
                          <a:latin typeface="Aptos"/>
                        </a:rPr>
                        <a:t>Cyber and Information Security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100" b="1">
                          <a:solidFill>
                            <a:srgbClr val="000000"/>
                          </a:solidFill>
                          <a:latin typeface="Aptos"/>
                        </a:rPr>
                        <a:t>✓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8096">
                <a:tc>
                  <a:txBody>
                    <a:bodyPr/>
                    <a:lstStyle/>
                    <a:p>
                      <a:pPr algn="l"/>
                      <a:r>
                        <a:rPr sz="2100" b="0">
                          <a:solidFill>
                            <a:srgbClr val="000000"/>
                          </a:solidFill>
                          <a:latin typeface="Aptos"/>
                        </a:rPr>
                        <a:t>Integrated command and control centre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100" b="0">
                          <a:solidFill>
                            <a:srgbClr val="000000"/>
                          </a:solidFill>
                          <a:latin typeface="Aptos"/>
                        </a:rPr>
                        <a:t>Valid fire NOC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100" b="0">
                          <a:solidFill>
                            <a:srgbClr val="000000"/>
                          </a:solidFill>
                          <a:latin typeface="Aptos"/>
                        </a:rPr>
                        <a:t>ISO 27001 certification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8096">
                <a:tc>
                  <a:txBody>
                    <a:bodyPr/>
                    <a:lstStyle/>
                    <a:p>
                      <a:pPr algn="l"/>
                      <a:r>
                        <a:rPr sz="2100" b="0">
                          <a:solidFill>
                            <a:srgbClr val="000000"/>
                          </a:solidFill>
                          <a:latin typeface="Aptos"/>
                        </a:rPr>
                        <a:t>AI or video analytics surveillance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100" b="0">
                          <a:solidFill>
                            <a:srgbClr val="000000"/>
                          </a:solidFill>
                          <a:latin typeface="Aptos"/>
                        </a:rPr>
                        <a:t>Compliance with NBC 2016 Part 4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100" b="0">
                          <a:solidFill>
                            <a:srgbClr val="000000"/>
                          </a:solidFill>
                          <a:latin typeface="Aptos"/>
                        </a:rPr>
                        <a:t>24x7 security operations centre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8096">
                <a:tc>
                  <a:txBody>
                    <a:bodyPr/>
                    <a:lstStyle/>
                    <a:p>
                      <a:pPr algn="l"/>
                      <a:r>
                        <a:rPr sz="2100" b="0">
                          <a:solidFill>
                            <a:srgbClr val="000000"/>
                          </a:solidFill>
                          <a:latin typeface="Aptos"/>
                        </a:rPr>
                        <a:t>Access control and visitor management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100" b="0">
                          <a:solidFill>
                            <a:srgbClr val="000000"/>
                          </a:solidFill>
                          <a:latin typeface="Aptos"/>
                        </a:rPr>
                        <a:t>Automatic detection and alarm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100" b="0">
                          <a:solidFill>
                            <a:srgbClr val="000000"/>
                          </a:solidFill>
                          <a:latin typeface="Aptos"/>
                        </a:rPr>
                        <a:t>Vulnerability testing in the year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8096">
                <a:tc>
                  <a:txBody>
                    <a:bodyPr/>
                    <a:lstStyle/>
                    <a:p>
                      <a:pPr algn="l"/>
                      <a:r>
                        <a:rPr sz="2100" b="0">
                          <a:solidFill>
                            <a:srgbClr val="000000"/>
                          </a:solidFill>
                          <a:latin typeface="Aptos"/>
                        </a:rPr>
                        <a:t>Perimeter intrusion detection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100" b="0">
                          <a:solidFill>
                            <a:srgbClr val="000000"/>
                          </a:solidFill>
                          <a:latin typeface="Aptos"/>
                        </a:rPr>
                        <a:t>Sprinklers or suppression system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100" b="0">
                          <a:solidFill>
                            <a:srgbClr val="000000"/>
                          </a:solidFill>
                          <a:latin typeface="Aptos"/>
                        </a:rPr>
                        <a:t>Multi factor authentication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8096">
                <a:tc>
                  <a:txBody>
                    <a:bodyPr/>
                    <a:lstStyle/>
                    <a:p>
                      <a:pPr algn="l"/>
                      <a:r>
                        <a:rPr sz="2100" b="0">
                          <a:solidFill>
                            <a:srgbClr val="000000"/>
                          </a:solidFill>
                          <a:latin typeface="Aptos"/>
                        </a:rPr>
                        <a:t>Vetted and trained guarding force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100" b="0">
                          <a:solidFill>
                            <a:srgbClr val="000000"/>
                          </a:solidFill>
                          <a:latin typeface="Aptos"/>
                        </a:rPr>
                        <a:t>Trained fire wardens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100" b="0">
                          <a:solidFill>
                            <a:srgbClr val="000000"/>
                          </a:solidFill>
                          <a:latin typeface="Aptos"/>
                        </a:rPr>
                        <a:t>Data loss prevention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8096">
                <a:tc>
                  <a:txBody>
                    <a:bodyPr/>
                    <a:lstStyle/>
                    <a:p>
                      <a:pPr algn="l"/>
                      <a:r>
                        <a:rPr sz="2100" b="0">
                          <a:solidFill>
                            <a:srgbClr val="000000"/>
                          </a:solidFill>
                          <a:latin typeface="Aptos"/>
                        </a:rPr>
                        <a:t>Background checks on staff and vendors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100" b="0">
                          <a:solidFill>
                            <a:srgbClr val="000000"/>
                          </a:solidFill>
                          <a:latin typeface="Aptos"/>
                        </a:rPr>
                        <a:t>Evacuation drills held in the year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100" b="0">
                          <a:solidFill>
                            <a:srgbClr val="000000"/>
                          </a:solidFill>
                          <a:latin typeface="Aptos"/>
                        </a:rPr>
                        <a:t>Tested incident response plan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68096">
                <a:tc>
                  <a:txBody>
                    <a:bodyPr/>
                    <a:lstStyle/>
                    <a:p>
                      <a:pPr algn="l"/>
                      <a:r>
                        <a:rPr sz="2100" b="0">
                          <a:solidFill>
                            <a:srgbClr val="000000"/>
                          </a:solidFill>
                          <a:latin typeface="Aptos"/>
                        </a:rPr>
                        <a:t>Emergency and crisis response plan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100" b="0">
                          <a:solidFill>
                            <a:srgbClr val="000000"/>
                          </a:solidFill>
                          <a:latin typeface="Aptos"/>
                        </a:rPr>
                        <a:t>Third party fire audit in the year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100" b="0">
                          <a:solidFill>
                            <a:srgbClr val="000000"/>
                          </a:solidFill>
                          <a:latin typeface="Aptos"/>
                        </a:rPr>
                        <a:t>DPDP Act compliance programme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68096">
                <a:tc>
                  <a:txBody>
                    <a:bodyPr/>
                    <a:lstStyle/>
                    <a:p>
                      <a:pPr algn="l"/>
                      <a:r>
                        <a:rPr sz="2100" b="0">
                          <a:solidFill>
                            <a:srgbClr val="000000"/>
                          </a:solidFill>
                          <a:latin typeface="Aptos"/>
                        </a:rPr>
                        <a:t>Security audit in the year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100" b="0">
                          <a:solidFill>
                            <a:srgbClr val="000000"/>
                          </a:solidFill>
                          <a:latin typeface="Aptos"/>
                        </a:rPr>
                        <a:t>EV charging fire safeguards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100" b="0">
                          <a:solidFill>
                            <a:srgbClr val="000000"/>
                          </a:solidFill>
                          <a:latin typeface="Aptos"/>
                        </a:rPr>
                        <a:t>CERT-In incident reporting process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DCB9409-CBC3-6066-AA95-65F4F281F2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336440" cy="10287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61872" y="411479"/>
            <a:ext cx="15773400" cy="1165860"/>
          </a:xfrm>
          <a:prstGeom prst="rect">
            <a:avLst/>
          </a:prstGeom>
          <a:noFill/>
        </p:spPr>
        <p:txBody>
          <a:bodyPr wrap="square" lIns="68580" tIns="41148" rIns="68580" bIns="41148" anchor="ctr">
            <a:spAutoFit/>
          </a:bodyPr>
          <a:lstStyle/>
          <a:p>
            <a:pPr algn="l">
              <a:spcAft>
                <a:spcPts val="400"/>
              </a:spcAft>
              <a:buNone/>
            </a:pPr>
            <a:r>
              <a:rPr sz="5400" b="1" i="0">
                <a:solidFill>
                  <a:srgbClr val="000000"/>
                </a:solidFill>
                <a:latin typeface="Aptos"/>
              </a:rPr>
              <a:t>Section 4 – Results Achieved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61872" y="1645919"/>
            <a:ext cx="15773400" cy="548640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algn="l">
              <a:spcAft>
                <a:spcPts val="400"/>
              </a:spcAft>
              <a:buNone/>
            </a:pPr>
            <a:r>
              <a:rPr sz="2400" b="0" i="0">
                <a:solidFill>
                  <a:srgbClr val="000000"/>
                </a:solidFill>
                <a:latin typeface="Aptos"/>
              </a:rPr>
              <a:t>Give figures for the measures that apply, write N/A for the rest, and add your own in the last two rows.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261872" y="2263139"/>
          <a:ext cx="15773399" cy="690829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6720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546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175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54380">
                <a:tc>
                  <a:txBody>
                    <a:bodyPr/>
                    <a:lstStyle/>
                    <a:p>
                      <a:pPr algn="l"/>
                      <a:r>
                        <a:rPr sz="2400" b="1">
                          <a:solidFill>
                            <a:srgbClr val="000000"/>
                          </a:solidFill>
                          <a:latin typeface="Aptos"/>
                        </a:rPr>
                        <a:t>Measure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1">
                          <a:solidFill>
                            <a:srgbClr val="000000"/>
                          </a:solidFill>
                          <a:latin typeface="Aptos"/>
                        </a:rPr>
                        <a:t>Before (baseline)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1">
                          <a:solidFill>
                            <a:srgbClr val="000000"/>
                          </a:solidFill>
                          <a:latin typeface="Aptos"/>
                        </a:rPr>
                        <a:t>After (in the period)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1">
                          <a:solidFill>
                            <a:srgbClr val="000000"/>
                          </a:solidFill>
                          <a:latin typeface="Aptos"/>
                        </a:rPr>
                        <a:t>Evidence on Annexure slide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4380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Security, fire or cyber incidents recorded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4380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Average emergency response time (minutes)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4380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Audit or compliance score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4380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Downtime or financial loss avoided (INR)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4380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People trained or made aware (number)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54380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Units sold or clients served (products and services)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54380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Other (specify)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54380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Other (specify)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08FF437-13CF-707B-B21E-DD340CA668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336440" cy="10287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61872" y="411479"/>
            <a:ext cx="15773400" cy="1165860"/>
          </a:xfrm>
          <a:prstGeom prst="rect">
            <a:avLst/>
          </a:prstGeom>
          <a:noFill/>
        </p:spPr>
        <p:txBody>
          <a:bodyPr wrap="square" lIns="68580" tIns="41148" rIns="68580" bIns="41148" anchor="ctr">
            <a:spAutoFit/>
          </a:bodyPr>
          <a:lstStyle/>
          <a:p>
            <a:pPr algn="l">
              <a:spcAft>
                <a:spcPts val="400"/>
              </a:spcAft>
              <a:buNone/>
            </a:pPr>
            <a:r>
              <a:rPr sz="5400" b="1" i="0">
                <a:solidFill>
                  <a:srgbClr val="000000"/>
                </a:solidFill>
                <a:latin typeface="Aptos"/>
              </a:rPr>
              <a:t>Section 5 – What Sets It Apart</a:t>
            </a:r>
          </a:p>
        </p:txBody>
      </p:sp>
      <p:sp>
        <p:nvSpPr>
          <p:cNvPr id="4" name="Rectangle 3"/>
          <p:cNvSpPr/>
          <p:nvPr/>
        </p:nvSpPr>
        <p:spPr>
          <a:xfrm>
            <a:off x="1261872" y="1783080"/>
            <a:ext cx="15773400" cy="576072"/>
          </a:xfrm>
          <a:prstGeom prst="rect">
            <a:avLst/>
          </a:prstGeom>
          <a:solidFill>
            <a:srgbClr val="156082"/>
          </a:solidFill>
          <a:ln>
            <a:solidFill>
              <a:srgbClr val="15608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0" rtlCol="0" anchor="ctr"/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TICK ALL THAT APPLY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261872" y="2468880"/>
          <a:ext cx="15773398" cy="252374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0637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637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0936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First of its kind in India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Recognised by a government body or regulator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0936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Designed or manufactured in India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Replicated across several sites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0936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Uses AI, IoT or automation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Sponsored at Board or CXO level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936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Patent granted or applied for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Other awards won in the period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261872" y="5212079"/>
            <a:ext cx="15773400" cy="576072"/>
          </a:xfrm>
          <a:prstGeom prst="rect">
            <a:avLst/>
          </a:prstGeom>
          <a:solidFill>
            <a:srgbClr val="156082"/>
          </a:solidFill>
          <a:ln>
            <a:solidFill>
              <a:srgbClr val="15608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37160" rtlCol="0" anchor="ctr"/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TOP THREE DIFFERENTIATORS (MAXIMUM 15 WORDS EACH)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261872" y="5897879"/>
          <a:ext cx="15773399" cy="296265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8229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50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87552">
                <a:tc>
                  <a:txBody>
                    <a:bodyPr/>
                    <a:lstStyle/>
                    <a:p>
                      <a:pPr algn="ctr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1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87552">
                <a:tc>
                  <a:txBody>
                    <a:bodyPr/>
                    <a:lstStyle/>
                    <a:p>
                      <a:pPr algn="ctr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2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7552">
                <a:tc>
                  <a:txBody>
                    <a:bodyPr/>
                    <a:lstStyle/>
                    <a:p>
                      <a:pPr algn="ctr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3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BA88788-83AF-9BE2-EEE3-9D609A0EB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336440" cy="10287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61872" y="411479"/>
            <a:ext cx="15773400" cy="1165860"/>
          </a:xfrm>
          <a:prstGeom prst="rect">
            <a:avLst/>
          </a:prstGeom>
          <a:noFill/>
        </p:spPr>
        <p:txBody>
          <a:bodyPr wrap="square" lIns="68580" tIns="41148" rIns="68580" bIns="41148" anchor="ctr">
            <a:spAutoFit/>
          </a:bodyPr>
          <a:lstStyle/>
          <a:p>
            <a:pPr algn="l">
              <a:spcAft>
                <a:spcPts val="400"/>
              </a:spcAft>
              <a:buNone/>
            </a:pPr>
            <a:r>
              <a:rPr sz="5400" b="1" i="0">
                <a:solidFill>
                  <a:srgbClr val="000000"/>
                </a:solidFill>
                <a:latin typeface="Aptos"/>
              </a:rPr>
              <a:t>Section 6 – References &amp; Declaration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61872" y="1714500"/>
            <a:ext cx="15773400" cy="548640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algn="l">
              <a:spcAft>
                <a:spcPts val="400"/>
              </a:spcAft>
              <a:buNone/>
            </a:pPr>
            <a:r>
              <a:rPr sz="2400" b="0" i="0">
                <a:solidFill>
                  <a:srgbClr val="000000"/>
                </a:solidFill>
                <a:latin typeface="Aptos"/>
              </a:rPr>
              <a:t>Two people who can confirm the achievement, at least one a client or user of the work.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261872" y="2331720"/>
          <a:ext cx="15773397" cy="196596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017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776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18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317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1546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76072">
                <a:tc>
                  <a:txBody>
                    <a:bodyPr/>
                    <a:lstStyle/>
                    <a:p>
                      <a:pPr algn="l"/>
                      <a:r>
                        <a:rPr sz="2400" b="1">
                          <a:solidFill>
                            <a:srgbClr val="000000"/>
                          </a:solidFill>
                          <a:latin typeface="Aptos"/>
                        </a:rPr>
                        <a:t>Name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1">
                          <a:solidFill>
                            <a:srgbClr val="000000"/>
                          </a:solidFill>
                          <a:latin typeface="Aptos"/>
                        </a:rPr>
                        <a:t>Designation and Organisation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1">
                          <a:solidFill>
                            <a:srgbClr val="000000"/>
                          </a:solidFill>
                          <a:latin typeface="Aptos"/>
                        </a:rPr>
                        <a:t>Email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1">
                          <a:solidFill>
                            <a:srgbClr val="000000"/>
                          </a:solidFill>
                          <a:latin typeface="Aptos"/>
                        </a:rPr>
                        <a:t>Mobile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1">
                          <a:solidFill>
                            <a:srgbClr val="000000"/>
                          </a:solidFill>
                          <a:latin typeface="Aptos"/>
                        </a:rPr>
                        <a:t>Relationship to the Work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6072"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6072"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261872" y="4334255"/>
            <a:ext cx="15773400" cy="521208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algn="l">
              <a:spcAft>
                <a:spcPts val="40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Aptos"/>
              </a:rPr>
              <a:t>The person signing below confirms the following on behalf of the nominee.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61872" y="4882896"/>
            <a:ext cx="15773400" cy="3086100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marL="342900" indent="-342900" algn="l">
              <a:spcAft>
                <a:spcPts val="300"/>
              </a:spcAft>
              <a:buChar char="•"/>
            </a:pPr>
            <a:r>
              <a:rPr sz="2400" b="0" i="0">
                <a:solidFill>
                  <a:srgbClr val="000000"/>
                </a:solidFill>
                <a:latin typeface="Aptos"/>
              </a:rPr>
              <a:t>The information in this nomination is true and accurate, and all regulatory approvals for the nominated work are in place.</a:t>
            </a:r>
          </a:p>
          <a:p>
            <a:pPr marL="342900" indent="-342900" algn="l">
              <a:spcAft>
                <a:spcPts val="300"/>
              </a:spcAft>
              <a:buChar char="•"/>
            </a:pPr>
            <a:r>
              <a:rPr sz="2400" b="0" i="0">
                <a:solidFill>
                  <a:srgbClr val="000000"/>
                </a:solidFill>
                <a:latin typeface="Aptos"/>
              </a:rPr>
              <a:t>There is no pending litigation, enquiry or objection concerning the nominated work, or any such matter has been disclosed in this form.</a:t>
            </a:r>
          </a:p>
          <a:p>
            <a:pPr marL="342900" indent="-342900" algn="l">
              <a:spcAft>
                <a:spcPts val="300"/>
              </a:spcAft>
              <a:buChar char="•"/>
            </a:pPr>
            <a:r>
              <a:rPr sz="2400" b="0" i="0">
                <a:solidFill>
                  <a:srgbClr val="000000"/>
                </a:solidFill>
                <a:latin typeface="Aptos"/>
              </a:rPr>
              <a:t>The signatory is authorised to share the material in this form, and the references have agreed to be contacted by the jury.</a:t>
            </a:r>
          </a:p>
          <a:p>
            <a:pPr marL="342900" indent="-342900" algn="l">
              <a:spcAft>
                <a:spcPts val="300"/>
              </a:spcAft>
              <a:buChar char="•"/>
            </a:pPr>
            <a:r>
              <a:rPr sz="2400" b="0" i="0">
                <a:solidFill>
                  <a:srgbClr val="000000"/>
                </a:solidFill>
                <a:latin typeface="Aptos"/>
              </a:rPr>
              <a:t>The nominee will abide by the Secure India Awards code of conduct, including its confidentiality and non-disparagement terms.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261872" y="8243316"/>
          <a:ext cx="15773399" cy="115214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4389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89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89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060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76072">
                <a:tc>
                  <a:txBody>
                    <a:bodyPr/>
                    <a:lstStyle/>
                    <a:p>
                      <a:pPr algn="l"/>
                      <a:r>
                        <a:rPr sz="2400" b="1">
                          <a:solidFill>
                            <a:srgbClr val="000000"/>
                          </a:solidFill>
                          <a:latin typeface="Aptos"/>
                        </a:rPr>
                        <a:t>Name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1">
                          <a:solidFill>
                            <a:srgbClr val="000000"/>
                          </a:solidFill>
                          <a:latin typeface="Aptos"/>
                        </a:rPr>
                        <a:t>Designation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1">
                          <a:solidFill>
                            <a:srgbClr val="000000"/>
                          </a:solidFill>
                          <a:latin typeface="Aptos"/>
                        </a:rPr>
                        <a:t>Signature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1">
                          <a:solidFill>
                            <a:srgbClr val="000000"/>
                          </a:solidFill>
                          <a:latin typeface="Aptos"/>
                        </a:rPr>
                        <a:t>Date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6072"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AF0B1D0-D7DE-3416-A310-97D3BBC2ED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336440" cy="10287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61872" y="411479"/>
            <a:ext cx="15773400" cy="1165860"/>
          </a:xfrm>
          <a:prstGeom prst="rect">
            <a:avLst/>
          </a:prstGeom>
          <a:noFill/>
        </p:spPr>
        <p:txBody>
          <a:bodyPr wrap="square" lIns="68580" tIns="41148" rIns="68580" bIns="41148" anchor="ctr">
            <a:spAutoFit/>
          </a:bodyPr>
          <a:lstStyle/>
          <a:p>
            <a:pPr algn="l">
              <a:spcAft>
                <a:spcPts val="400"/>
              </a:spcAft>
              <a:buNone/>
            </a:pPr>
            <a:r>
              <a:rPr sz="5400" b="1" i="0">
                <a:solidFill>
                  <a:srgbClr val="000000"/>
                </a:solidFill>
                <a:latin typeface="Aptos"/>
              </a:rPr>
              <a:t>Annexure 1 – Supporting Documents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61872" y="1714500"/>
            <a:ext cx="15773400" cy="1028700"/>
          </a:xfrm>
          <a:prstGeom prst="rect">
            <a:avLst/>
          </a:prstGeom>
          <a:noFill/>
        </p:spPr>
        <p:txBody>
          <a:bodyPr wrap="square" lIns="68580" tIns="41148" rIns="68580" bIns="41148" anchor="t">
            <a:spAutoFit/>
          </a:bodyPr>
          <a:lstStyle/>
          <a:p>
            <a:pPr algn="l">
              <a:spcAft>
                <a:spcPts val="400"/>
              </a:spcAft>
              <a:buNone/>
            </a:pPr>
            <a:r>
              <a:rPr sz="2400" b="0" i="0">
                <a:solidFill>
                  <a:srgbClr val="000000"/>
                </a:solidFill>
                <a:latin typeface="Aptos"/>
              </a:rPr>
              <a:t>Mark each document as attached, then paste a clear snapshot of it on a new slide after this one, with the document title as that slide’s heading. Keep the whole file within 10 MB.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261872" y="2880360"/>
          <a:ext cx="15773400" cy="48006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8641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66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66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l"/>
                      <a:r>
                        <a:rPr sz="2400" b="1">
                          <a:solidFill>
                            <a:srgbClr val="000000"/>
                          </a:solidFill>
                          <a:latin typeface="Aptos"/>
                        </a:rPr>
                        <a:t>Document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1">
                          <a:solidFill>
                            <a:srgbClr val="000000"/>
                          </a:solidFill>
                          <a:latin typeface="Aptos"/>
                        </a:rPr>
                        <a:t>Attached (Yes or No)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400" b="1">
                          <a:solidFill>
                            <a:srgbClr val="000000"/>
                          </a:solidFill>
                          <a:latin typeface="Aptos"/>
                        </a:rPr>
                        <a:t>Pasted on slide no.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Photographs, each with a caption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Case studies or project reports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Certificates, awards or regulatory approvals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News coverage or press releases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Testimonials or letters of appreciation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l"/>
                      <a:r>
                        <a:rPr sz="2400" b="0">
                          <a:solidFill>
                            <a:srgbClr val="000000"/>
                          </a:solidFill>
                          <a:latin typeface="Aptos"/>
                        </a:rPr>
                        <a:t>Technical documentation (product categories)</a:t>
                      </a:r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/>
                    </a:p>
                  </a:txBody>
                  <a:tcPr marL="109728" marR="109728" marT="41148" marB="41148" anchor="ctr">
                    <a:lnL w="9525" cap="flat" cmpd="sng" algn="ctr">
                      <a:solidFill>
                        <a:srgbClr val="000000"/>
                      </a:solidFill>
                      <a:prstDash val="soli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831</Words>
  <Application>Microsoft Office PowerPoint</Application>
  <PresentationFormat>Custom</PresentationFormat>
  <Paragraphs>124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Firefighter- Secure India Summit 2025 – Awards Nomination Form (PEREGRINE - BRAVEST SECURITY GUARD 2025).pptx</dc:title>
  <dc:creator>IIRIS</dc:creator>
  <cp:lastModifiedBy>Anurag Saini</cp:lastModifiedBy>
  <cp:revision>14</cp:revision>
  <dcterms:created xsi:type="dcterms:W3CDTF">2006-08-16T00:00:00Z</dcterms:created>
  <dcterms:modified xsi:type="dcterms:W3CDTF">2026-10-22T05:37:51Z</dcterms:modified>
  <dc:identifier>DAGv3CEvhew</dc:identifier>
</cp:coreProperties>
</file>